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  <p:sldMasterId id="2147483659" r:id="rId2"/>
    <p:sldMasterId id="2147483663" r:id="rId3"/>
    <p:sldMasterId id="2147483666" r:id="rId4"/>
    <p:sldMasterId id="2147483670" r:id="rId5"/>
    <p:sldMasterId id="2147483673" r:id="rId6"/>
    <p:sldMasterId id="2147483677" r:id="rId7"/>
    <p:sldMasterId id="2147483697" r:id="rId8"/>
    <p:sldMasterId id="2147483709" r:id="rId9"/>
    <p:sldMasterId id="2147483719" r:id="rId10"/>
    <p:sldMasterId id="2147483743" r:id="rId11"/>
    <p:sldMasterId id="2147483772" r:id="rId12"/>
  </p:sldMasterIdLst>
  <p:notesMasterIdLst>
    <p:notesMasterId r:id="rId54"/>
  </p:notesMasterIdLst>
  <p:handoutMasterIdLst>
    <p:handoutMasterId r:id="rId55"/>
  </p:handoutMasterIdLst>
  <p:sldIdLst>
    <p:sldId id="366" r:id="rId13"/>
    <p:sldId id="1906" r:id="rId14"/>
    <p:sldId id="873" r:id="rId15"/>
    <p:sldId id="879" r:id="rId16"/>
    <p:sldId id="1904" r:id="rId17"/>
    <p:sldId id="1054" r:id="rId18"/>
    <p:sldId id="1078" r:id="rId19"/>
    <p:sldId id="1079" r:id="rId20"/>
    <p:sldId id="1080" r:id="rId21"/>
    <p:sldId id="1056" r:id="rId22"/>
    <p:sldId id="1896" r:id="rId23"/>
    <p:sldId id="1905" r:id="rId24"/>
    <p:sldId id="1895" r:id="rId25"/>
    <p:sldId id="1082" r:id="rId26"/>
    <p:sldId id="447" r:id="rId27"/>
    <p:sldId id="1899" r:id="rId28"/>
    <p:sldId id="1900" r:id="rId29"/>
    <p:sldId id="1901" r:id="rId30"/>
    <p:sldId id="1902" r:id="rId31"/>
    <p:sldId id="1903" r:id="rId32"/>
    <p:sldId id="1074" r:id="rId33"/>
    <p:sldId id="1072" r:id="rId34"/>
    <p:sldId id="425" r:id="rId35"/>
    <p:sldId id="422" r:id="rId36"/>
    <p:sldId id="1885" r:id="rId37"/>
    <p:sldId id="1886" r:id="rId38"/>
    <p:sldId id="1893" r:id="rId39"/>
    <p:sldId id="423" r:id="rId40"/>
    <p:sldId id="643" r:id="rId41"/>
    <p:sldId id="431" r:id="rId42"/>
    <p:sldId id="436" r:id="rId43"/>
    <p:sldId id="434" r:id="rId44"/>
    <p:sldId id="435" r:id="rId45"/>
    <p:sldId id="441" r:id="rId46"/>
    <p:sldId id="642" r:id="rId47"/>
    <p:sldId id="655" r:id="rId48"/>
    <p:sldId id="646" r:id="rId49"/>
    <p:sldId id="394" r:id="rId50"/>
    <p:sldId id="651" r:id="rId51"/>
    <p:sldId id="1892" r:id="rId52"/>
    <p:sldId id="969" r:id="rId53"/>
  </p:sldIdLst>
  <p:sldSz cx="12192000" cy="6858000"/>
  <p:notesSz cx="6858000" cy="9144000"/>
  <p:embeddedFontLst>
    <p:embeddedFont>
      <p:font typeface="Erbaum Book" panose="01000000000000000000" charset="-52"/>
      <p:regular r:id="rId56"/>
    </p:embeddedFont>
    <p:embeddedFont>
      <p:font typeface="Erbaum Book" panose="01000000000000000000" charset="-52"/>
      <p:regular r:id="rId56"/>
    </p:embeddedFont>
    <p:embeddedFont>
      <p:font typeface="Helvetica Neue Light" panose="020B0604020202020204" charset="0"/>
      <p:regular r:id="rId57"/>
      <p:bold r:id="rId58"/>
      <p:italic r:id="rId59"/>
      <p:boldItalic r:id="rId60"/>
    </p:embeddedFont>
    <p:embeddedFont>
      <p:font typeface="Roboto" panose="02000000000000000000" pitchFamily="2" charset="0"/>
      <p:regular r:id="rId61"/>
      <p:bold r:id="rId62"/>
      <p:italic r:id="rId63"/>
      <p:boldItalic r:id="rId64"/>
    </p:embeddedFont>
    <p:embeddedFont>
      <p:font typeface="Roboto light" panose="02000000000000000000" pitchFamily="2" charset="0"/>
      <p:regular r:id="rId65"/>
      <p:italic r:id="rId66"/>
    </p:embeddedFont>
    <p:embeddedFont>
      <p:font typeface="Roboto light" panose="02000000000000000000" pitchFamily="2" charset="0"/>
      <p:regular r:id="rId65"/>
      <p:italic r:id="rId6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288B29-AC77-4200-9E14-696E6D603AD1}">
          <p14:sldIdLst>
            <p14:sldId id="366"/>
          </p14:sldIdLst>
        </p14:section>
        <p14:section name="ПГГ и тенденции развития" id="{5E653308-AFAD-4C98-AC32-0CE2F93B3677}">
          <p14:sldIdLst>
            <p14:sldId id="1906"/>
            <p14:sldId id="873"/>
            <p14:sldId id="879"/>
            <p14:sldId id="1904"/>
            <p14:sldId id="1054"/>
            <p14:sldId id="1078"/>
            <p14:sldId id="1079"/>
            <p14:sldId id="1080"/>
            <p14:sldId id="1056"/>
          </p14:sldIdLst>
        </p14:section>
        <p14:section name="Новеллы ПГГ 2026" id="{4523AAF8-E402-452D-8E2A-3657242D661A}">
          <p14:sldIdLst>
            <p14:sldId id="1896"/>
            <p14:sldId id="1905"/>
            <p14:sldId id="1895"/>
            <p14:sldId id="1082"/>
            <p14:sldId id="447"/>
            <p14:sldId id="1899"/>
            <p14:sldId id="1900"/>
            <p14:sldId id="1901"/>
            <p14:sldId id="1902"/>
            <p14:sldId id="1903"/>
            <p14:sldId id="1074"/>
          </p14:sldIdLst>
        </p14:section>
        <p14:section name="КСГ" id="{FE3592CD-FA0E-4549-9752-AF925FE57374}">
          <p14:sldIdLst>
            <p14:sldId id="1072"/>
            <p14:sldId id="425"/>
            <p14:sldId id="422"/>
            <p14:sldId id="1885"/>
            <p14:sldId id="1886"/>
            <p14:sldId id="1893"/>
            <p14:sldId id="423"/>
          </p14:sldIdLst>
        </p14:section>
        <p14:section name="ТК" id="{8CFB5608-4992-4EC2-8304-78A4F677AE2E}">
          <p14:sldIdLst>
            <p14:sldId id="643"/>
            <p14:sldId id="431"/>
            <p14:sldId id="436"/>
            <p14:sldId id="434"/>
            <p14:sldId id="435"/>
            <p14:sldId id="441"/>
            <p14:sldId id="642"/>
            <p14:sldId id="655"/>
            <p14:sldId id="646"/>
            <p14:sldId id="394"/>
            <p14:sldId id="651"/>
            <p14:sldId id="1892"/>
          </p14:sldIdLst>
        </p14:section>
        <p14:section name="Итог" id="{7A20BABD-A138-4DA2-89F0-FD73EC97FAC1}">
          <p14:sldIdLst>
            <p14:sldId id="9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E64"/>
    <a:srgbClr val="0AA2CC"/>
    <a:srgbClr val="E7EAEA"/>
    <a:srgbClr val="E8CECB"/>
    <a:srgbClr val="C04000"/>
    <a:srgbClr val="CBD2D3"/>
    <a:srgbClr val="008BAB"/>
    <a:srgbClr val="9C71A2"/>
    <a:srgbClr val="AFD9E3"/>
    <a:srgbClr val="00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5400" autoAdjust="0"/>
  </p:normalViewPr>
  <p:slideViewPr>
    <p:cSldViewPr snapToGrid="0">
      <p:cViewPr varScale="1">
        <p:scale>
          <a:sx n="87" d="100"/>
          <a:sy n="87" d="100"/>
        </p:scale>
        <p:origin x="542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font" Target="fonts/font8.fntdata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6.fntdata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font" Target="fonts/font4.fntdata"/><Relationship Id="rId67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v\CloudStation\&#1056;&#1072;&#1073;&#1086;&#1090;&#1072;\&#1060;&#1043;&#1041;&#1059;\&#1055;&#1088;&#1077;&#1079;&#1077;&#1085;&#1090;&#1072;&#1094;&#1080;&#1080;\&#1052;&#1054;&#1048;\&#1063;&#1080;&#1051;%2004.2024\&#1050;&#1057;&#1043;%20&#1088;&#1091;&#1087;&#1087;&#1099;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КСГ!$A$3</c:f>
              <c:strCache>
                <c:ptCount val="1"/>
                <c:pt idx="0">
                  <c:v>КС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cat>
            <c:numRef>
              <c:f>КСГ!$B$2:$O$2</c:f>
              <c:numCache>
                <c:formatCode>General</c:formatCod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numCache>
            </c:numRef>
          </c:cat>
          <c:val>
            <c:numRef>
              <c:f>КСГ!$B$3:$O$3</c:f>
              <c:numCache>
                <c:formatCode>General</c:formatCode>
                <c:ptCount val="14"/>
                <c:pt idx="0">
                  <c:v>187</c:v>
                </c:pt>
                <c:pt idx="1">
                  <c:v>201</c:v>
                </c:pt>
                <c:pt idx="2">
                  <c:v>258</c:v>
                </c:pt>
                <c:pt idx="3">
                  <c:v>308</c:v>
                </c:pt>
                <c:pt idx="4">
                  <c:v>315</c:v>
                </c:pt>
                <c:pt idx="5">
                  <c:v>343</c:v>
                </c:pt>
                <c:pt idx="6">
                  <c:v>359</c:v>
                </c:pt>
                <c:pt idx="7">
                  <c:v>364</c:v>
                </c:pt>
                <c:pt idx="8">
                  <c:v>387</c:v>
                </c:pt>
                <c:pt idx="9">
                  <c:v>402</c:v>
                </c:pt>
                <c:pt idx="10">
                  <c:v>431</c:v>
                </c:pt>
                <c:pt idx="11">
                  <c:v>438</c:v>
                </c:pt>
                <c:pt idx="12">
                  <c:v>452</c:v>
                </c:pt>
                <c:pt idx="13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DE-49CB-84E3-12CF330E06F5}"/>
            </c:ext>
          </c:extLst>
        </c:ser>
        <c:ser>
          <c:idx val="1"/>
          <c:order val="1"/>
          <c:tx>
            <c:strRef>
              <c:f>КСГ!$A$4</c:f>
              <c:strCache>
                <c:ptCount val="1"/>
                <c:pt idx="0">
                  <c:v>ДС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cat>
            <c:numRef>
              <c:f>КСГ!$B$2:$O$2</c:f>
              <c:numCache>
                <c:formatCode>General</c:formatCod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numCache>
            </c:numRef>
          </c:cat>
          <c:val>
            <c:numRef>
              <c:f>КСГ!$B$4:$O$4</c:f>
              <c:numCache>
                <c:formatCode>General</c:formatCode>
                <c:ptCount val="14"/>
                <c:pt idx="3">
                  <c:v>118</c:v>
                </c:pt>
                <c:pt idx="4">
                  <c:v>120</c:v>
                </c:pt>
                <c:pt idx="5">
                  <c:v>134</c:v>
                </c:pt>
                <c:pt idx="6">
                  <c:v>150</c:v>
                </c:pt>
                <c:pt idx="7">
                  <c:v>153</c:v>
                </c:pt>
                <c:pt idx="8">
                  <c:v>172</c:v>
                </c:pt>
                <c:pt idx="9">
                  <c:v>182</c:v>
                </c:pt>
                <c:pt idx="10">
                  <c:v>206</c:v>
                </c:pt>
                <c:pt idx="11">
                  <c:v>207</c:v>
                </c:pt>
                <c:pt idx="12">
                  <c:v>216</c:v>
                </c:pt>
                <c:pt idx="13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DE-49CB-84E3-12CF330E06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5"/>
        <c:axId val="551095320"/>
        <c:axId val="551101880"/>
      </c:barChart>
      <c:catAx>
        <c:axId val="55109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101880"/>
        <c:crosses val="autoZero"/>
        <c:auto val="1"/>
        <c:lblAlgn val="ctr"/>
        <c:lblOffset val="100"/>
        <c:noMultiLvlLbl val="0"/>
      </c:catAx>
      <c:valAx>
        <c:axId val="5511018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09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8733B-9F56-4440-9EA0-582720331A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48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03016-B4CA-43A4-A962-DD0D460C89F4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0216F-2E49-4584-B402-86052EDF7E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6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216F-2E49-4584-B402-86052EDF7EF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186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0216F-2E49-4584-B402-86052EDF7EF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0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EEB0-747B-430C-8B78-B0125785F1C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EEB0-747B-430C-8B78-B0125785F1C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8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0216F-2E49-4584-B402-86052EDF7EF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8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0216F-2E49-4584-B402-86052EDF7EF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7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0216F-2E49-4584-B402-86052EDF7EF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0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0216F-2E49-4584-B402-86052EDF7EF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38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C05E6-FE07-4992-8E9E-734E3A675A4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2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0216F-2E49-4584-B402-86052EDF7EF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7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www.rosmedex.ru" TargetMode="External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www.rosmedex.ru" TargetMode="External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940050" y="2378075"/>
            <a:ext cx="4767263" cy="3215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942217" y="3805330"/>
            <a:ext cx="3518762" cy="331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5122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09" y="166342"/>
            <a:ext cx="10515600" cy="1325563"/>
          </a:xfrm>
        </p:spPr>
        <p:txBody>
          <a:bodyPr>
            <a:normAutofit/>
          </a:bodyPr>
          <a:lstStyle>
            <a:lvl1pPr>
              <a:defRPr lang="ru-RU" sz="3000" kern="1200" dirty="0" smtClean="0">
                <a:solidFill>
                  <a:srgbClr val="008B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3"/>
          </p:nvPr>
        </p:nvSpPr>
        <p:spPr>
          <a:xfrm>
            <a:off x="405000" y="2693505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405000" y="2026899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/>
          </p:nvPr>
        </p:nvSpPr>
        <p:spPr>
          <a:xfrm>
            <a:off x="405000" y="5098424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405000" y="4431818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7"/>
          </p:nvPr>
        </p:nvSpPr>
        <p:spPr>
          <a:xfrm>
            <a:off x="4433661" y="2693504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8" hasCustomPrompt="1"/>
          </p:nvPr>
        </p:nvSpPr>
        <p:spPr>
          <a:xfrm>
            <a:off x="4433661" y="2026898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9"/>
          </p:nvPr>
        </p:nvSpPr>
        <p:spPr>
          <a:xfrm>
            <a:off x="8462322" y="2693503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20" hasCustomPrompt="1"/>
          </p:nvPr>
        </p:nvSpPr>
        <p:spPr>
          <a:xfrm>
            <a:off x="8462322" y="2026897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21"/>
          </p:nvPr>
        </p:nvSpPr>
        <p:spPr>
          <a:xfrm>
            <a:off x="4433661" y="5098423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Рисунок 13"/>
          <p:cNvSpPr>
            <a:spLocks noGrp="1"/>
          </p:cNvSpPr>
          <p:nvPr>
            <p:ph type="pic" sz="quarter" idx="22" hasCustomPrompt="1"/>
          </p:nvPr>
        </p:nvSpPr>
        <p:spPr>
          <a:xfrm>
            <a:off x="4433661" y="4431817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23"/>
          </p:nvPr>
        </p:nvSpPr>
        <p:spPr>
          <a:xfrm>
            <a:off x="8462322" y="5098422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3"/>
          <p:cNvSpPr>
            <a:spLocks noGrp="1"/>
          </p:cNvSpPr>
          <p:nvPr>
            <p:ph type="pic" sz="quarter" idx="24" hasCustomPrompt="1"/>
          </p:nvPr>
        </p:nvSpPr>
        <p:spPr>
          <a:xfrm>
            <a:off x="8462322" y="4431816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5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10209" y="166342"/>
            <a:ext cx="10515600" cy="132556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8B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13"/>
          </p:nvPr>
        </p:nvSpPr>
        <p:spPr>
          <a:xfrm>
            <a:off x="405000" y="2693505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405000" y="2026899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15"/>
          </p:nvPr>
        </p:nvSpPr>
        <p:spPr>
          <a:xfrm>
            <a:off x="405000" y="5098424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405000" y="4431818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7"/>
          </p:nvPr>
        </p:nvSpPr>
        <p:spPr>
          <a:xfrm>
            <a:off x="4433661" y="2693504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Рисунок 13"/>
          <p:cNvSpPr>
            <a:spLocks noGrp="1"/>
          </p:cNvSpPr>
          <p:nvPr>
            <p:ph type="pic" sz="quarter" idx="18" hasCustomPrompt="1"/>
          </p:nvPr>
        </p:nvSpPr>
        <p:spPr>
          <a:xfrm>
            <a:off x="4433661" y="2026898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19"/>
          </p:nvPr>
        </p:nvSpPr>
        <p:spPr>
          <a:xfrm>
            <a:off x="8462322" y="2693503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13"/>
          <p:cNvSpPr>
            <a:spLocks noGrp="1"/>
          </p:cNvSpPr>
          <p:nvPr>
            <p:ph type="pic" sz="quarter" idx="20" hasCustomPrompt="1"/>
          </p:nvPr>
        </p:nvSpPr>
        <p:spPr>
          <a:xfrm>
            <a:off x="8462322" y="2026897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21"/>
          </p:nvPr>
        </p:nvSpPr>
        <p:spPr>
          <a:xfrm>
            <a:off x="4433661" y="5098423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Рисунок 13"/>
          <p:cNvSpPr>
            <a:spLocks noGrp="1"/>
          </p:cNvSpPr>
          <p:nvPr>
            <p:ph type="pic" sz="quarter" idx="22" hasCustomPrompt="1"/>
          </p:nvPr>
        </p:nvSpPr>
        <p:spPr>
          <a:xfrm>
            <a:off x="4433661" y="4431817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23"/>
          </p:nvPr>
        </p:nvSpPr>
        <p:spPr>
          <a:xfrm>
            <a:off x="8462322" y="5098422"/>
            <a:ext cx="3361931" cy="9839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Рисунок 13"/>
          <p:cNvSpPr>
            <a:spLocks noGrp="1"/>
          </p:cNvSpPr>
          <p:nvPr>
            <p:ph type="pic" sz="quarter" idx="24" hasCustomPrompt="1"/>
          </p:nvPr>
        </p:nvSpPr>
        <p:spPr>
          <a:xfrm>
            <a:off x="8462322" y="4431816"/>
            <a:ext cx="702027" cy="666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5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3094" y="1289939"/>
            <a:ext cx="577734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08B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974725" y="3508375"/>
            <a:ext cx="5485710" cy="2812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1"/>
          </p:nvPr>
        </p:nvSpPr>
        <p:spPr>
          <a:xfrm>
            <a:off x="6559550" y="0"/>
            <a:ext cx="563245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60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40286" y="1289939"/>
            <a:ext cx="577734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6040286" y="3508375"/>
            <a:ext cx="5485710" cy="2812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3245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39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53;p51"/>
          <p:cNvSpPr/>
          <p:nvPr userDrawn="1"/>
        </p:nvSpPr>
        <p:spPr>
          <a:xfrm>
            <a:off x="4769892" y="1007040"/>
            <a:ext cx="2652217" cy="2652217"/>
          </a:xfrm>
          <a:prstGeom prst="ellipse">
            <a:avLst/>
          </a:prstGeom>
          <a:noFill/>
          <a:ln w="63500" cap="flat" cmpd="sng">
            <a:solidFill>
              <a:srgbClr val="009DC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2298" y="3910374"/>
            <a:ext cx="3735977" cy="6093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228011" y="3910373"/>
            <a:ext cx="3735977" cy="6093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56906" y="4659313"/>
            <a:ext cx="3286760" cy="197643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009DC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3"/>
          </p:nvPr>
        </p:nvSpPr>
        <p:spPr>
          <a:xfrm>
            <a:off x="4452619" y="4659312"/>
            <a:ext cx="3286760" cy="197643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009DC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14"/>
          </p:nvPr>
        </p:nvSpPr>
        <p:spPr>
          <a:xfrm>
            <a:off x="8029033" y="3910373"/>
            <a:ext cx="3735977" cy="6093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5"/>
          </p:nvPr>
        </p:nvSpPr>
        <p:spPr>
          <a:xfrm>
            <a:off x="8253641" y="4659312"/>
            <a:ext cx="3286760" cy="197643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009DC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6" hasCustomPrompt="1"/>
          </p:nvPr>
        </p:nvSpPr>
        <p:spPr>
          <a:xfrm>
            <a:off x="1159027" y="1184275"/>
            <a:ext cx="2297747" cy="229774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ru-RU" dirty="0"/>
              <a:t>фото сотрудников</a:t>
            </a:r>
          </a:p>
        </p:txBody>
      </p:sp>
      <p:sp>
        <p:nvSpPr>
          <p:cNvPr id="10" name="Google Shape;747;p51"/>
          <p:cNvSpPr/>
          <p:nvPr userDrawn="1"/>
        </p:nvSpPr>
        <p:spPr>
          <a:xfrm>
            <a:off x="981792" y="1008381"/>
            <a:ext cx="2652218" cy="2652217"/>
          </a:xfrm>
          <a:prstGeom prst="ellipse">
            <a:avLst/>
          </a:prstGeom>
          <a:noFill/>
          <a:ln w="63500" cap="flat" cmpd="sng">
            <a:solidFill>
              <a:srgbClr val="009DC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750;p51"/>
          <p:cNvSpPr/>
          <p:nvPr userDrawn="1"/>
        </p:nvSpPr>
        <p:spPr>
          <a:xfrm>
            <a:off x="4769892" y="1008381"/>
            <a:ext cx="2652217" cy="2652217"/>
          </a:xfrm>
          <a:prstGeom prst="ellipse">
            <a:avLst/>
          </a:prstGeom>
          <a:noFill/>
          <a:ln w="63500" cap="flat" cmpd="sng">
            <a:solidFill>
              <a:srgbClr val="009DC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747;p51"/>
          <p:cNvSpPr/>
          <p:nvPr userDrawn="1"/>
        </p:nvSpPr>
        <p:spPr>
          <a:xfrm>
            <a:off x="981792" y="1008381"/>
            <a:ext cx="2652218" cy="2652217"/>
          </a:xfrm>
          <a:prstGeom prst="ellipse">
            <a:avLst/>
          </a:prstGeom>
          <a:noFill/>
          <a:ln w="63500" cap="flat" cmpd="sng">
            <a:solidFill>
              <a:srgbClr val="009DC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750;p51"/>
          <p:cNvSpPr/>
          <p:nvPr userDrawn="1"/>
        </p:nvSpPr>
        <p:spPr>
          <a:xfrm>
            <a:off x="4769892" y="1008381"/>
            <a:ext cx="2652217" cy="2652217"/>
          </a:xfrm>
          <a:prstGeom prst="ellipse">
            <a:avLst/>
          </a:prstGeom>
          <a:noFill/>
          <a:ln w="63500" cap="flat" cmpd="sng">
            <a:solidFill>
              <a:srgbClr val="009DC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747;p51"/>
          <p:cNvSpPr/>
          <p:nvPr userDrawn="1"/>
        </p:nvSpPr>
        <p:spPr>
          <a:xfrm>
            <a:off x="981792" y="1008381"/>
            <a:ext cx="2652218" cy="2652217"/>
          </a:xfrm>
          <a:prstGeom prst="ellipse">
            <a:avLst/>
          </a:prstGeom>
          <a:noFill/>
          <a:ln w="63500" cap="flat" cmpd="sng">
            <a:solidFill>
              <a:srgbClr val="009DC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50;p51"/>
          <p:cNvSpPr/>
          <p:nvPr userDrawn="1"/>
        </p:nvSpPr>
        <p:spPr>
          <a:xfrm>
            <a:off x="8570912" y="1008381"/>
            <a:ext cx="2652217" cy="2652217"/>
          </a:xfrm>
          <a:prstGeom prst="ellipse">
            <a:avLst/>
          </a:prstGeom>
          <a:noFill/>
          <a:ln w="63500" cap="flat" cmpd="sng">
            <a:solidFill>
              <a:srgbClr val="009DC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Рисунок 23"/>
          <p:cNvSpPr>
            <a:spLocks noGrp="1"/>
          </p:cNvSpPr>
          <p:nvPr>
            <p:ph type="pic" sz="quarter" idx="20" hasCustomPrompt="1"/>
          </p:nvPr>
        </p:nvSpPr>
        <p:spPr>
          <a:xfrm>
            <a:off x="4947125" y="1184275"/>
            <a:ext cx="2297747" cy="229774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ru-RU" dirty="0"/>
              <a:t>фото сотрудников</a:t>
            </a:r>
          </a:p>
        </p:txBody>
      </p:sp>
      <p:sp>
        <p:nvSpPr>
          <p:cNvPr id="21" name="Рисунок 23"/>
          <p:cNvSpPr>
            <a:spLocks noGrp="1"/>
          </p:cNvSpPr>
          <p:nvPr>
            <p:ph type="pic" sz="quarter" idx="21" hasCustomPrompt="1"/>
          </p:nvPr>
        </p:nvSpPr>
        <p:spPr>
          <a:xfrm>
            <a:off x="8748146" y="1184275"/>
            <a:ext cx="2297747" cy="229774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ru-RU" dirty="0"/>
              <a:t>фото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764938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29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1" y="3901914"/>
            <a:ext cx="4110712" cy="2013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1"/>
          </p:nvPr>
        </p:nvSpPr>
        <p:spPr>
          <a:xfrm>
            <a:off x="5069712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2"/>
          </p:nvPr>
        </p:nvSpPr>
        <p:spPr>
          <a:xfrm>
            <a:off x="8542117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889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/>
          <p:cNvSpPr>
            <a:spLocks noGrp="1"/>
          </p:cNvSpPr>
          <p:nvPr>
            <p:ph type="body" sz="quarter" idx="13"/>
          </p:nvPr>
        </p:nvSpPr>
        <p:spPr>
          <a:xfrm>
            <a:off x="88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45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88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7"/>
          </p:nvPr>
        </p:nvSpPr>
        <p:spPr>
          <a:xfrm>
            <a:off x="88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18" hasCustomPrompt="1"/>
          </p:nvPr>
        </p:nvSpPr>
        <p:spPr>
          <a:xfrm>
            <a:off x="45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20"/>
          </p:nvPr>
        </p:nvSpPr>
        <p:spPr>
          <a:xfrm>
            <a:off x="88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5"/>
          <p:cNvSpPr>
            <a:spLocks noGrp="1"/>
          </p:cNvSpPr>
          <p:nvPr>
            <p:ph type="pic" sz="quarter" idx="21" hasCustomPrompt="1"/>
          </p:nvPr>
        </p:nvSpPr>
        <p:spPr>
          <a:xfrm>
            <a:off x="45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22"/>
          </p:nvPr>
        </p:nvSpPr>
        <p:spPr>
          <a:xfrm>
            <a:off x="88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23"/>
          </p:nvPr>
        </p:nvSpPr>
        <p:spPr>
          <a:xfrm>
            <a:off x="469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24" hasCustomPrompt="1"/>
          </p:nvPr>
        </p:nvSpPr>
        <p:spPr>
          <a:xfrm>
            <a:off x="426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25"/>
          </p:nvPr>
        </p:nvSpPr>
        <p:spPr>
          <a:xfrm>
            <a:off x="469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26"/>
          </p:nvPr>
        </p:nvSpPr>
        <p:spPr>
          <a:xfrm>
            <a:off x="469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27" hasCustomPrompt="1"/>
          </p:nvPr>
        </p:nvSpPr>
        <p:spPr>
          <a:xfrm>
            <a:off x="426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28"/>
          </p:nvPr>
        </p:nvSpPr>
        <p:spPr>
          <a:xfrm>
            <a:off x="469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9"/>
          </p:nvPr>
        </p:nvSpPr>
        <p:spPr>
          <a:xfrm>
            <a:off x="469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30" hasCustomPrompt="1"/>
          </p:nvPr>
        </p:nvSpPr>
        <p:spPr>
          <a:xfrm>
            <a:off x="426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4" name="Текст 11"/>
          <p:cNvSpPr>
            <a:spLocks noGrp="1"/>
          </p:cNvSpPr>
          <p:nvPr>
            <p:ph type="body" sz="quarter" idx="31"/>
          </p:nvPr>
        </p:nvSpPr>
        <p:spPr>
          <a:xfrm>
            <a:off x="469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32"/>
          </p:nvPr>
        </p:nvSpPr>
        <p:spPr>
          <a:xfrm>
            <a:off x="850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33" hasCustomPrompt="1"/>
          </p:nvPr>
        </p:nvSpPr>
        <p:spPr>
          <a:xfrm>
            <a:off x="807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34"/>
          </p:nvPr>
        </p:nvSpPr>
        <p:spPr>
          <a:xfrm>
            <a:off x="850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35"/>
          </p:nvPr>
        </p:nvSpPr>
        <p:spPr>
          <a:xfrm>
            <a:off x="850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36" hasCustomPrompt="1"/>
          </p:nvPr>
        </p:nvSpPr>
        <p:spPr>
          <a:xfrm>
            <a:off x="807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37"/>
          </p:nvPr>
        </p:nvSpPr>
        <p:spPr>
          <a:xfrm>
            <a:off x="850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38"/>
          </p:nvPr>
        </p:nvSpPr>
        <p:spPr>
          <a:xfrm>
            <a:off x="850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Рисунок 15"/>
          <p:cNvSpPr>
            <a:spLocks noGrp="1"/>
          </p:cNvSpPr>
          <p:nvPr>
            <p:ph type="pic" sz="quarter" idx="39" hasCustomPrompt="1"/>
          </p:nvPr>
        </p:nvSpPr>
        <p:spPr>
          <a:xfrm>
            <a:off x="807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40"/>
          </p:nvPr>
        </p:nvSpPr>
        <p:spPr>
          <a:xfrm>
            <a:off x="850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41"/>
          </p:nvPr>
        </p:nvSpPr>
        <p:spPr>
          <a:xfrm>
            <a:off x="888766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4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7291" y="212447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597291" y="3749514"/>
            <a:ext cx="5666349" cy="2498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231140" y="1173798"/>
            <a:ext cx="4021138" cy="441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9DC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2"/>
          </p:nvPr>
        </p:nvSpPr>
        <p:spPr>
          <a:xfrm>
            <a:off x="7462689" y="2415140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3"/>
          </p:nvPr>
        </p:nvSpPr>
        <p:spPr>
          <a:xfrm>
            <a:off x="7462689" y="3209364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8"/>
          <p:cNvSpPr>
            <a:spLocks noGrp="1"/>
          </p:cNvSpPr>
          <p:nvPr>
            <p:ph type="body" sz="quarter" idx="14"/>
          </p:nvPr>
        </p:nvSpPr>
        <p:spPr>
          <a:xfrm>
            <a:off x="7462689" y="4110032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406269" y="241514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406269" y="321225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406268" y="4104121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385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11335629" cy="11064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9247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285" y="1875030"/>
            <a:ext cx="6193156" cy="136991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566284" y="3767788"/>
            <a:ext cx="5095875" cy="337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1"/>
          </p:nvPr>
        </p:nvSpPr>
        <p:spPr>
          <a:xfrm>
            <a:off x="8142605" y="4628260"/>
            <a:ext cx="3388996" cy="279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6473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5624605" cy="13124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0" y="2053236"/>
            <a:ext cx="5624605" cy="3860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3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65239" y="2345122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552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203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40286" y="1289939"/>
            <a:ext cx="577734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6040286" y="3508375"/>
            <a:ext cx="5485710" cy="2812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3245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20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569B-61CA-47F7-B037-AB3F72DF9EC5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240-5952-4F3F-AB9A-E07B72C30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44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5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560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1" y="3901914"/>
            <a:ext cx="4110712" cy="2013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1"/>
          </p:nvPr>
        </p:nvSpPr>
        <p:spPr>
          <a:xfrm>
            <a:off x="5069712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2"/>
          </p:nvPr>
        </p:nvSpPr>
        <p:spPr>
          <a:xfrm>
            <a:off x="8542117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3450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/>
          <p:cNvSpPr>
            <a:spLocks noGrp="1"/>
          </p:cNvSpPr>
          <p:nvPr>
            <p:ph type="body" sz="quarter" idx="13"/>
          </p:nvPr>
        </p:nvSpPr>
        <p:spPr>
          <a:xfrm>
            <a:off x="88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45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88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7"/>
          </p:nvPr>
        </p:nvSpPr>
        <p:spPr>
          <a:xfrm>
            <a:off x="88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18" hasCustomPrompt="1"/>
          </p:nvPr>
        </p:nvSpPr>
        <p:spPr>
          <a:xfrm>
            <a:off x="45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20"/>
          </p:nvPr>
        </p:nvSpPr>
        <p:spPr>
          <a:xfrm>
            <a:off x="88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5"/>
          <p:cNvSpPr>
            <a:spLocks noGrp="1"/>
          </p:cNvSpPr>
          <p:nvPr>
            <p:ph type="pic" sz="quarter" idx="21" hasCustomPrompt="1"/>
          </p:nvPr>
        </p:nvSpPr>
        <p:spPr>
          <a:xfrm>
            <a:off x="45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22"/>
          </p:nvPr>
        </p:nvSpPr>
        <p:spPr>
          <a:xfrm>
            <a:off x="88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23"/>
          </p:nvPr>
        </p:nvSpPr>
        <p:spPr>
          <a:xfrm>
            <a:off x="469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24" hasCustomPrompt="1"/>
          </p:nvPr>
        </p:nvSpPr>
        <p:spPr>
          <a:xfrm>
            <a:off x="426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25"/>
          </p:nvPr>
        </p:nvSpPr>
        <p:spPr>
          <a:xfrm>
            <a:off x="469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26"/>
          </p:nvPr>
        </p:nvSpPr>
        <p:spPr>
          <a:xfrm>
            <a:off x="469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27" hasCustomPrompt="1"/>
          </p:nvPr>
        </p:nvSpPr>
        <p:spPr>
          <a:xfrm>
            <a:off x="426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28"/>
          </p:nvPr>
        </p:nvSpPr>
        <p:spPr>
          <a:xfrm>
            <a:off x="469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9"/>
          </p:nvPr>
        </p:nvSpPr>
        <p:spPr>
          <a:xfrm>
            <a:off x="469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30" hasCustomPrompt="1"/>
          </p:nvPr>
        </p:nvSpPr>
        <p:spPr>
          <a:xfrm>
            <a:off x="426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4" name="Текст 11"/>
          <p:cNvSpPr>
            <a:spLocks noGrp="1"/>
          </p:cNvSpPr>
          <p:nvPr>
            <p:ph type="body" sz="quarter" idx="31"/>
          </p:nvPr>
        </p:nvSpPr>
        <p:spPr>
          <a:xfrm>
            <a:off x="469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32"/>
          </p:nvPr>
        </p:nvSpPr>
        <p:spPr>
          <a:xfrm>
            <a:off x="850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33" hasCustomPrompt="1"/>
          </p:nvPr>
        </p:nvSpPr>
        <p:spPr>
          <a:xfrm>
            <a:off x="807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34"/>
          </p:nvPr>
        </p:nvSpPr>
        <p:spPr>
          <a:xfrm>
            <a:off x="850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35"/>
          </p:nvPr>
        </p:nvSpPr>
        <p:spPr>
          <a:xfrm>
            <a:off x="850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36" hasCustomPrompt="1"/>
          </p:nvPr>
        </p:nvSpPr>
        <p:spPr>
          <a:xfrm>
            <a:off x="807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37"/>
          </p:nvPr>
        </p:nvSpPr>
        <p:spPr>
          <a:xfrm>
            <a:off x="850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38"/>
          </p:nvPr>
        </p:nvSpPr>
        <p:spPr>
          <a:xfrm>
            <a:off x="850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Рисунок 15"/>
          <p:cNvSpPr>
            <a:spLocks noGrp="1"/>
          </p:cNvSpPr>
          <p:nvPr>
            <p:ph type="pic" sz="quarter" idx="39" hasCustomPrompt="1"/>
          </p:nvPr>
        </p:nvSpPr>
        <p:spPr>
          <a:xfrm>
            <a:off x="807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40"/>
          </p:nvPr>
        </p:nvSpPr>
        <p:spPr>
          <a:xfrm>
            <a:off x="850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41"/>
          </p:nvPr>
        </p:nvSpPr>
        <p:spPr>
          <a:xfrm>
            <a:off x="888766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7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7291" y="212447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597291" y="3749514"/>
            <a:ext cx="5666349" cy="2498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231140" y="1173798"/>
            <a:ext cx="4021138" cy="441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9DC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2"/>
          </p:nvPr>
        </p:nvSpPr>
        <p:spPr>
          <a:xfrm>
            <a:off x="7462689" y="2415140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3"/>
          </p:nvPr>
        </p:nvSpPr>
        <p:spPr>
          <a:xfrm>
            <a:off x="7462689" y="3209364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8"/>
          <p:cNvSpPr>
            <a:spLocks noGrp="1"/>
          </p:cNvSpPr>
          <p:nvPr>
            <p:ph type="body" sz="quarter" idx="14"/>
          </p:nvPr>
        </p:nvSpPr>
        <p:spPr>
          <a:xfrm>
            <a:off x="7462689" y="4110032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406269" y="241514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406269" y="321225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406268" y="4104121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28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71886" y="2037590"/>
            <a:ext cx="7260833" cy="136991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0"/>
          </p:nvPr>
        </p:nvSpPr>
        <p:spPr>
          <a:xfrm>
            <a:off x="3071886" y="3909251"/>
            <a:ext cx="5095875" cy="337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1"/>
          </p:nvPr>
        </p:nvSpPr>
        <p:spPr>
          <a:xfrm>
            <a:off x="7096125" y="5839651"/>
            <a:ext cx="5095875" cy="2969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3547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11335629" cy="11064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62558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5624605" cy="13124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0" y="2053236"/>
            <a:ext cx="5624605" cy="3860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01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65239" y="2345122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4165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4647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7801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0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1" y="3901914"/>
            <a:ext cx="4110712" cy="2013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1"/>
          </p:nvPr>
        </p:nvSpPr>
        <p:spPr>
          <a:xfrm>
            <a:off x="5069712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2"/>
          </p:nvPr>
        </p:nvSpPr>
        <p:spPr>
          <a:xfrm>
            <a:off x="8542117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8553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/>
          <p:cNvSpPr>
            <a:spLocks noGrp="1"/>
          </p:cNvSpPr>
          <p:nvPr>
            <p:ph type="body" sz="quarter" idx="13"/>
          </p:nvPr>
        </p:nvSpPr>
        <p:spPr>
          <a:xfrm>
            <a:off x="88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45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88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7"/>
          </p:nvPr>
        </p:nvSpPr>
        <p:spPr>
          <a:xfrm>
            <a:off x="88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18" hasCustomPrompt="1"/>
          </p:nvPr>
        </p:nvSpPr>
        <p:spPr>
          <a:xfrm>
            <a:off x="45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20"/>
          </p:nvPr>
        </p:nvSpPr>
        <p:spPr>
          <a:xfrm>
            <a:off x="88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5"/>
          <p:cNvSpPr>
            <a:spLocks noGrp="1"/>
          </p:cNvSpPr>
          <p:nvPr>
            <p:ph type="pic" sz="quarter" idx="21" hasCustomPrompt="1"/>
          </p:nvPr>
        </p:nvSpPr>
        <p:spPr>
          <a:xfrm>
            <a:off x="45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22"/>
          </p:nvPr>
        </p:nvSpPr>
        <p:spPr>
          <a:xfrm>
            <a:off x="88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23"/>
          </p:nvPr>
        </p:nvSpPr>
        <p:spPr>
          <a:xfrm>
            <a:off x="469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24" hasCustomPrompt="1"/>
          </p:nvPr>
        </p:nvSpPr>
        <p:spPr>
          <a:xfrm>
            <a:off x="426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25"/>
          </p:nvPr>
        </p:nvSpPr>
        <p:spPr>
          <a:xfrm>
            <a:off x="469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26"/>
          </p:nvPr>
        </p:nvSpPr>
        <p:spPr>
          <a:xfrm>
            <a:off x="469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27" hasCustomPrompt="1"/>
          </p:nvPr>
        </p:nvSpPr>
        <p:spPr>
          <a:xfrm>
            <a:off x="426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28"/>
          </p:nvPr>
        </p:nvSpPr>
        <p:spPr>
          <a:xfrm>
            <a:off x="469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9"/>
          </p:nvPr>
        </p:nvSpPr>
        <p:spPr>
          <a:xfrm>
            <a:off x="469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30" hasCustomPrompt="1"/>
          </p:nvPr>
        </p:nvSpPr>
        <p:spPr>
          <a:xfrm>
            <a:off x="426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4" name="Текст 11"/>
          <p:cNvSpPr>
            <a:spLocks noGrp="1"/>
          </p:cNvSpPr>
          <p:nvPr>
            <p:ph type="body" sz="quarter" idx="31"/>
          </p:nvPr>
        </p:nvSpPr>
        <p:spPr>
          <a:xfrm>
            <a:off x="469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32"/>
          </p:nvPr>
        </p:nvSpPr>
        <p:spPr>
          <a:xfrm>
            <a:off x="850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33" hasCustomPrompt="1"/>
          </p:nvPr>
        </p:nvSpPr>
        <p:spPr>
          <a:xfrm>
            <a:off x="807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34"/>
          </p:nvPr>
        </p:nvSpPr>
        <p:spPr>
          <a:xfrm>
            <a:off x="850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35"/>
          </p:nvPr>
        </p:nvSpPr>
        <p:spPr>
          <a:xfrm>
            <a:off x="850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36" hasCustomPrompt="1"/>
          </p:nvPr>
        </p:nvSpPr>
        <p:spPr>
          <a:xfrm>
            <a:off x="807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37"/>
          </p:nvPr>
        </p:nvSpPr>
        <p:spPr>
          <a:xfrm>
            <a:off x="850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38"/>
          </p:nvPr>
        </p:nvSpPr>
        <p:spPr>
          <a:xfrm>
            <a:off x="850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Рисунок 15"/>
          <p:cNvSpPr>
            <a:spLocks noGrp="1"/>
          </p:cNvSpPr>
          <p:nvPr>
            <p:ph type="pic" sz="quarter" idx="39" hasCustomPrompt="1"/>
          </p:nvPr>
        </p:nvSpPr>
        <p:spPr>
          <a:xfrm>
            <a:off x="807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40"/>
          </p:nvPr>
        </p:nvSpPr>
        <p:spPr>
          <a:xfrm>
            <a:off x="850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41"/>
          </p:nvPr>
        </p:nvSpPr>
        <p:spPr>
          <a:xfrm>
            <a:off x="888766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89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7291" y="212447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597291" y="3749514"/>
            <a:ext cx="5666349" cy="2498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231140" y="1173798"/>
            <a:ext cx="4021138" cy="441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9DC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2"/>
          </p:nvPr>
        </p:nvSpPr>
        <p:spPr>
          <a:xfrm>
            <a:off x="7462689" y="2415140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3"/>
          </p:nvPr>
        </p:nvSpPr>
        <p:spPr>
          <a:xfrm>
            <a:off x="7462689" y="3209364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8"/>
          <p:cNvSpPr>
            <a:spLocks noGrp="1"/>
          </p:cNvSpPr>
          <p:nvPr>
            <p:ph type="body" sz="quarter" idx="14"/>
          </p:nvPr>
        </p:nvSpPr>
        <p:spPr>
          <a:xfrm>
            <a:off x="7462689" y="4110032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406269" y="241514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406269" y="321225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406268" y="4104121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459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11335629" cy="11064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142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2290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5624605" cy="13124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0" y="2053236"/>
            <a:ext cx="5624605" cy="3860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09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65239" y="2345122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5028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13490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40286" y="1289939"/>
            <a:ext cx="577734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6040286" y="3508375"/>
            <a:ext cx="5485710" cy="2812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3245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190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596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1" y="3901914"/>
            <a:ext cx="4110712" cy="2013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1"/>
          </p:nvPr>
        </p:nvSpPr>
        <p:spPr>
          <a:xfrm>
            <a:off x="5069712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2"/>
          </p:nvPr>
        </p:nvSpPr>
        <p:spPr>
          <a:xfrm>
            <a:off x="8542117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943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/>
          <p:cNvSpPr>
            <a:spLocks noGrp="1"/>
          </p:cNvSpPr>
          <p:nvPr>
            <p:ph type="body" sz="quarter" idx="13"/>
          </p:nvPr>
        </p:nvSpPr>
        <p:spPr>
          <a:xfrm>
            <a:off x="88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45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88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7"/>
          </p:nvPr>
        </p:nvSpPr>
        <p:spPr>
          <a:xfrm>
            <a:off x="88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18" hasCustomPrompt="1"/>
          </p:nvPr>
        </p:nvSpPr>
        <p:spPr>
          <a:xfrm>
            <a:off x="45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20"/>
          </p:nvPr>
        </p:nvSpPr>
        <p:spPr>
          <a:xfrm>
            <a:off x="88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5"/>
          <p:cNvSpPr>
            <a:spLocks noGrp="1"/>
          </p:cNvSpPr>
          <p:nvPr>
            <p:ph type="pic" sz="quarter" idx="21" hasCustomPrompt="1"/>
          </p:nvPr>
        </p:nvSpPr>
        <p:spPr>
          <a:xfrm>
            <a:off x="45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22"/>
          </p:nvPr>
        </p:nvSpPr>
        <p:spPr>
          <a:xfrm>
            <a:off x="88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23"/>
          </p:nvPr>
        </p:nvSpPr>
        <p:spPr>
          <a:xfrm>
            <a:off x="469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24" hasCustomPrompt="1"/>
          </p:nvPr>
        </p:nvSpPr>
        <p:spPr>
          <a:xfrm>
            <a:off x="426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25"/>
          </p:nvPr>
        </p:nvSpPr>
        <p:spPr>
          <a:xfrm>
            <a:off x="469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26"/>
          </p:nvPr>
        </p:nvSpPr>
        <p:spPr>
          <a:xfrm>
            <a:off x="469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27" hasCustomPrompt="1"/>
          </p:nvPr>
        </p:nvSpPr>
        <p:spPr>
          <a:xfrm>
            <a:off x="426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28"/>
          </p:nvPr>
        </p:nvSpPr>
        <p:spPr>
          <a:xfrm>
            <a:off x="469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9"/>
          </p:nvPr>
        </p:nvSpPr>
        <p:spPr>
          <a:xfrm>
            <a:off x="469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30" hasCustomPrompt="1"/>
          </p:nvPr>
        </p:nvSpPr>
        <p:spPr>
          <a:xfrm>
            <a:off x="426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4" name="Текст 11"/>
          <p:cNvSpPr>
            <a:spLocks noGrp="1"/>
          </p:cNvSpPr>
          <p:nvPr>
            <p:ph type="body" sz="quarter" idx="31"/>
          </p:nvPr>
        </p:nvSpPr>
        <p:spPr>
          <a:xfrm>
            <a:off x="469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32"/>
          </p:nvPr>
        </p:nvSpPr>
        <p:spPr>
          <a:xfrm>
            <a:off x="850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33" hasCustomPrompt="1"/>
          </p:nvPr>
        </p:nvSpPr>
        <p:spPr>
          <a:xfrm>
            <a:off x="807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34"/>
          </p:nvPr>
        </p:nvSpPr>
        <p:spPr>
          <a:xfrm>
            <a:off x="850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35"/>
          </p:nvPr>
        </p:nvSpPr>
        <p:spPr>
          <a:xfrm>
            <a:off x="850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36" hasCustomPrompt="1"/>
          </p:nvPr>
        </p:nvSpPr>
        <p:spPr>
          <a:xfrm>
            <a:off x="807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37"/>
          </p:nvPr>
        </p:nvSpPr>
        <p:spPr>
          <a:xfrm>
            <a:off x="850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38"/>
          </p:nvPr>
        </p:nvSpPr>
        <p:spPr>
          <a:xfrm>
            <a:off x="850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Рисунок 15"/>
          <p:cNvSpPr>
            <a:spLocks noGrp="1"/>
          </p:cNvSpPr>
          <p:nvPr>
            <p:ph type="pic" sz="quarter" idx="39" hasCustomPrompt="1"/>
          </p:nvPr>
        </p:nvSpPr>
        <p:spPr>
          <a:xfrm>
            <a:off x="807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40"/>
          </p:nvPr>
        </p:nvSpPr>
        <p:spPr>
          <a:xfrm>
            <a:off x="850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41"/>
          </p:nvPr>
        </p:nvSpPr>
        <p:spPr>
          <a:xfrm>
            <a:off x="888766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4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7291" y="212447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597291" y="3749514"/>
            <a:ext cx="5666349" cy="2498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231140" y="1173798"/>
            <a:ext cx="4021138" cy="441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9DC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2"/>
          </p:nvPr>
        </p:nvSpPr>
        <p:spPr>
          <a:xfrm>
            <a:off x="7462689" y="2415140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3"/>
          </p:nvPr>
        </p:nvSpPr>
        <p:spPr>
          <a:xfrm>
            <a:off x="7462689" y="3209364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8"/>
          <p:cNvSpPr>
            <a:spLocks noGrp="1"/>
          </p:cNvSpPr>
          <p:nvPr>
            <p:ph type="body" sz="quarter" idx="14"/>
          </p:nvPr>
        </p:nvSpPr>
        <p:spPr>
          <a:xfrm>
            <a:off x="7462689" y="4110032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406269" y="241514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406269" y="321225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406268" y="4104121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869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11335629" cy="11064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483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5624605" cy="13124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0" y="2053236"/>
            <a:ext cx="5624605" cy="3860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7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55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65239" y="2345122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4956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96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1" y="3901914"/>
            <a:ext cx="4110712" cy="2013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1"/>
          </p:nvPr>
        </p:nvSpPr>
        <p:spPr>
          <a:xfrm>
            <a:off x="5069712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2"/>
          </p:nvPr>
        </p:nvSpPr>
        <p:spPr>
          <a:xfrm>
            <a:off x="8542117" y="3903160"/>
            <a:ext cx="3136739" cy="2012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7809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/>
          <p:cNvSpPr>
            <a:spLocks noGrp="1"/>
          </p:cNvSpPr>
          <p:nvPr>
            <p:ph type="body" sz="quarter" idx="13"/>
          </p:nvPr>
        </p:nvSpPr>
        <p:spPr>
          <a:xfrm>
            <a:off x="88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45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88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7"/>
          </p:nvPr>
        </p:nvSpPr>
        <p:spPr>
          <a:xfrm>
            <a:off x="88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18" hasCustomPrompt="1"/>
          </p:nvPr>
        </p:nvSpPr>
        <p:spPr>
          <a:xfrm>
            <a:off x="45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20"/>
          </p:nvPr>
        </p:nvSpPr>
        <p:spPr>
          <a:xfrm>
            <a:off x="88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5"/>
          <p:cNvSpPr>
            <a:spLocks noGrp="1"/>
          </p:cNvSpPr>
          <p:nvPr>
            <p:ph type="pic" sz="quarter" idx="21" hasCustomPrompt="1"/>
          </p:nvPr>
        </p:nvSpPr>
        <p:spPr>
          <a:xfrm>
            <a:off x="45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22"/>
          </p:nvPr>
        </p:nvSpPr>
        <p:spPr>
          <a:xfrm>
            <a:off x="88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23"/>
          </p:nvPr>
        </p:nvSpPr>
        <p:spPr>
          <a:xfrm>
            <a:off x="469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24" hasCustomPrompt="1"/>
          </p:nvPr>
        </p:nvSpPr>
        <p:spPr>
          <a:xfrm>
            <a:off x="426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25"/>
          </p:nvPr>
        </p:nvSpPr>
        <p:spPr>
          <a:xfrm>
            <a:off x="469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26"/>
          </p:nvPr>
        </p:nvSpPr>
        <p:spPr>
          <a:xfrm>
            <a:off x="469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27" hasCustomPrompt="1"/>
          </p:nvPr>
        </p:nvSpPr>
        <p:spPr>
          <a:xfrm>
            <a:off x="426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28"/>
          </p:nvPr>
        </p:nvSpPr>
        <p:spPr>
          <a:xfrm>
            <a:off x="469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9"/>
          </p:nvPr>
        </p:nvSpPr>
        <p:spPr>
          <a:xfrm>
            <a:off x="469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30" hasCustomPrompt="1"/>
          </p:nvPr>
        </p:nvSpPr>
        <p:spPr>
          <a:xfrm>
            <a:off x="426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4" name="Текст 11"/>
          <p:cNvSpPr>
            <a:spLocks noGrp="1"/>
          </p:cNvSpPr>
          <p:nvPr>
            <p:ph type="body" sz="quarter" idx="31"/>
          </p:nvPr>
        </p:nvSpPr>
        <p:spPr>
          <a:xfrm>
            <a:off x="469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32"/>
          </p:nvPr>
        </p:nvSpPr>
        <p:spPr>
          <a:xfrm>
            <a:off x="8508767" y="7993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33" hasCustomPrompt="1"/>
          </p:nvPr>
        </p:nvSpPr>
        <p:spPr>
          <a:xfrm>
            <a:off x="8074197" y="8489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34"/>
          </p:nvPr>
        </p:nvSpPr>
        <p:spPr>
          <a:xfrm>
            <a:off x="8508767" y="13606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35"/>
          </p:nvPr>
        </p:nvSpPr>
        <p:spPr>
          <a:xfrm>
            <a:off x="8508767" y="2780531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36" hasCustomPrompt="1"/>
          </p:nvPr>
        </p:nvSpPr>
        <p:spPr>
          <a:xfrm>
            <a:off x="8074197" y="283011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37"/>
          </p:nvPr>
        </p:nvSpPr>
        <p:spPr>
          <a:xfrm>
            <a:off x="8508767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38"/>
          </p:nvPr>
        </p:nvSpPr>
        <p:spPr>
          <a:xfrm>
            <a:off x="8508767" y="4811317"/>
            <a:ext cx="2907727" cy="3928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Рисунок 15"/>
          <p:cNvSpPr>
            <a:spLocks noGrp="1"/>
          </p:cNvSpPr>
          <p:nvPr>
            <p:ph type="pic" sz="quarter" idx="39" hasCustomPrompt="1"/>
          </p:nvPr>
        </p:nvSpPr>
        <p:spPr>
          <a:xfrm>
            <a:off x="8074197" y="486090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40"/>
          </p:nvPr>
        </p:nvSpPr>
        <p:spPr>
          <a:xfrm>
            <a:off x="8508767" y="5372684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41"/>
          </p:nvPr>
        </p:nvSpPr>
        <p:spPr>
          <a:xfrm>
            <a:off x="888766" y="3341898"/>
            <a:ext cx="2907727" cy="861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009DC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45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7291" y="2124473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597291" y="3749514"/>
            <a:ext cx="5666349" cy="2498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231140" y="1173798"/>
            <a:ext cx="4021138" cy="441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9DC1"/>
                </a:solidFill>
                <a:latin typeface="Erbaum Book" panose="010000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2"/>
          </p:nvPr>
        </p:nvSpPr>
        <p:spPr>
          <a:xfrm>
            <a:off x="7462689" y="2415140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3"/>
          </p:nvPr>
        </p:nvSpPr>
        <p:spPr>
          <a:xfrm>
            <a:off x="7462689" y="3209364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8"/>
          <p:cNvSpPr>
            <a:spLocks noGrp="1"/>
          </p:cNvSpPr>
          <p:nvPr>
            <p:ph type="body" sz="quarter" idx="14"/>
          </p:nvPr>
        </p:nvSpPr>
        <p:spPr>
          <a:xfrm>
            <a:off x="7462689" y="4110032"/>
            <a:ext cx="1542014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406269" y="241514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406269" y="3212250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406268" y="4104121"/>
            <a:ext cx="599511" cy="268425"/>
          </a:xfrm>
        </p:spPr>
        <p:txBody>
          <a:bodyPr/>
          <a:lstStyle>
            <a:lvl1pPr marL="0" indent="0">
              <a:buFontTx/>
              <a:buNone/>
              <a:defRPr sz="10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196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11335629" cy="11064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20116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5624605" cy="13124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88A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0"/>
          </p:nvPr>
        </p:nvSpPr>
        <p:spPr>
          <a:xfrm>
            <a:off x="368690" y="2053236"/>
            <a:ext cx="5624605" cy="3860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8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65239" y="2345122"/>
            <a:ext cx="49440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5821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rgbClr val="008BAB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9036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45965E-3116-4C13-8BF4-224B4307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D58-4372-40FD-B2C7-8303056062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39004A-D4D6-445F-B1C1-CF7E3281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57C5DD-5B3A-4509-81CC-1210E24D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A0A-1D85-437A-B339-9B5C5FB911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4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24000" y="2013997"/>
            <a:ext cx="9144000" cy="942563"/>
          </a:xfrm>
        </p:spPr>
        <p:txBody>
          <a:bodyPr anchor="b">
            <a:normAutofit/>
          </a:bodyPr>
          <a:lstStyle>
            <a:lvl1pPr algn="ctr">
              <a:defRPr lang="ru-RU" dirty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1559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C94E0-42BC-4163-90EF-BBCB8421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316DF7-2E85-405B-92A9-6E727CCF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2401-1365-48F6-90F5-6E693F34F3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24FF4D-BDD7-4B71-927A-91C3221C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F4F486-EDE7-4335-AC4B-F3AE5198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A0A-1D85-437A-B339-9B5C5FB911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27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940050" y="2378075"/>
            <a:ext cx="4767263" cy="3215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942217" y="3805330"/>
            <a:ext cx="3518762" cy="331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446669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285" y="1875030"/>
            <a:ext cx="6193156" cy="136991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566284" y="3767788"/>
            <a:ext cx="5095875" cy="337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1"/>
          </p:nvPr>
        </p:nvSpPr>
        <p:spPr>
          <a:xfrm>
            <a:off x="8142605" y="4628260"/>
            <a:ext cx="3388996" cy="279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1938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71886" y="2037590"/>
            <a:ext cx="7260833" cy="136991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0"/>
          </p:nvPr>
        </p:nvSpPr>
        <p:spPr>
          <a:xfrm>
            <a:off x="3071886" y="3909251"/>
            <a:ext cx="5095875" cy="337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1"/>
          </p:nvPr>
        </p:nvSpPr>
        <p:spPr>
          <a:xfrm>
            <a:off x="7096125" y="5839651"/>
            <a:ext cx="5095875" cy="2969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9487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42E-92AE-4086-8446-2F0C92F618FA}" type="datetime1">
              <a:rPr lang="en-US" smtClean="0"/>
              <a:t>3/24/2026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1605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BE44-A5C1-4E12-8A18-0928DC33B10E}" type="datetime1">
              <a:rPr lang="en-US" smtClean="0"/>
              <a:t>3/24/2026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0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34;p28"/>
          <p:cNvSpPr/>
          <p:nvPr userDrawn="1"/>
        </p:nvSpPr>
        <p:spPr>
          <a:xfrm>
            <a:off x="5541258" y="1024111"/>
            <a:ext cx="5646610" cy="4440635"/>
          </a:xfrm>
          <a:prstGeom prst="roundRect">
            <a:avLst>
              <a:gd name="adj" fmla="val 4410"/>
            </a:avLst>
          </a:prstGeom>
          <a:gradFill>
            <a:gsLst>
              <a:gs pos="0">
                <a:srgbClr val="088AAB"/>
              </a:gs>
              <a:gs pos="12388">
                <a:srgbClr val="088AAB"/>
              </a:gs>
              <a:gs pos="27000">
                <a:srgbClr val="01ABD4"/>
              </a:gs>
              <a:gs pos="61000">
                <a:srgbClr val="9C70A1"/>
              </a:gs>
              <a:gs pos="100000">
                <a:srgbClr val="9C70A1"/>
              </a:gs>
            </a:gsLst>
            <a:lin ang="303864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38;p28"/>
          <p:cNvSpPr/>
          <p:nvPr userDrawn="1"/>
        </p:nvSpPr>
        <p:spPr>
          <a:xfrm>
            <a:off x="10590691" y="547366"/>
            <a:ext cx="1104405" cy="1104405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381000" dist="381000" dir="5400000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39;p28"/>
          <p:cNvSpPr/>
          <p:nvPr userDrawn="1"/>
        </p:nvSpPr>
        <p:spPr>
          <a:xfrm>
            <a:off x="10997747" y="955806"/>
            <a:ext cx="290293" cy="287525"/>
          </a:xfrm>
          <a:custGeom>
            <a:avLst/>
            <a:gdLst/>
            <a:ahLst/>
            <a:cxnLst/>
            <a:rect l="l" t="t" r="r" b="b"/>
            <a:pathLst>
              <a:path w="21600" h="21507" extrusionOk="0">
                <a:moveTo>
                  <a:pt x="21600" y="2506"/>
                </a:moveTo>
                <a:lnTo>
                  <a:pt x="21600" y="20827"/>
                </a:lnTo>
                <a:cubicBezTo>
                  <a:pt x="21600" y="21202"/>
                  <a:pt x="21298" y="21506"/>
                  <a:pt x="20925" y="21506"/>
                </a:cubicBezTo>
                <a:cubicBezTo>
                  <a:pt x="20834" y="21506"/>
                  <a:pt x="20743" y="21487"/>
                  <a:pt x="20659" y="21451"/>
                </a:cubicBezTo>
                <a:lnTo>
                  <a:pt x="16184" y="19522"/>
                </a:lnTo>
                <a:lnTo>
                  <a:pt x="11038" y="21463"/>
                </a:lnTo>
                <a:cubicBezTo>
                  <a:pt x="10885" y="21519"/>
                  <a:pt x="10718" y="21519"/>
                  <a:pt x="10565" y="21463"/>
                </a:cubicBezTo>
                <a:lnTo>
                  <a:pt x="5419" y="19522"/>
                </a:lnTo>
                <a:lnTo>
                  <a:pt x="944" y="21451"/>
                </a:lnTo>
                <a:cubicBezTo>
                  <a:pt x="602" y="21600"/>
                  <a:pt x="204" y="21442"/>
                  <a:pt x="56" y="21098"/>
                </a:cubicBezTo>
                <a:cubicBezTo>
                  <a:pt x="19" y="21013"/>
                  <a:pt x="0" y="20921"/>
                  <a:pt x="0" y="20827"/>
                </a:cubicBezTo>
                <a:lnTo>
                  <a:pt x="0" y="2506"/>
                </a:lnTo>
                <a:cubicBezTo>
                  <a:pt x="0" y="2235"/>
                  <a:pt x="161" y="1989"/>
                  <a:pt x="409" y="1882"/>
                </a:cubicBezTo>
                <a:lnTo>
                  <a:pt x="4725" y="23"/>
                </a:lnTo>
                <a:lnTo>
                  <a:pt x="4725" y="3863"/>
                </a:lnTo>
                <a:cubicBezTo>
                  <a:pt x="4725" y="4238"/>
                  <a:pt x="5027" y="4542"/>
                  <a:pt x="5400" y="4542"/>
                </a:cubicBezTo>
                <a:cubicBezTo>
                  <a:pt x="5773" y="4542"/>
                  <a:pt x="6075" y="4238"/>
                  <a:pt x="6075" y="3863"/>
                </a:cubicBezTo>
                <a:lnTo>
                  <a:pt x="6075" y="0"/>
                </a:lnTo>
                <a:lnTo>
                  <a:pt x="10125" y="1527"/>
                </a:lnTo>
                <a:lnTo>
                  <a:pt x="10125" y="5899"/>
                </a:lnTo>
                <a:cubicBezTo>
                  <a:pt x="10125" y="6274"/>
                  <a:pt x="10427" y="6577"/>
                  <a:pt x="10800" y="6577"/>
                </a:cubicBezTo>
                <a:cubicBezTo>
                  <a:pt x="11173" y="6577"/>
                  <a:pt x="11475" y="6274"/>
                  <a:pt x="11475" y="5899"/>
                </a:cubicBezTo>
                <a:lnTo>
                  <a:pt x="11475" y="1527"/>
                </a:lnTo>
                <a:lnTo>
                  <a:pt x="15525" y="0"/>
                </a:lnTo>
                <a:lnTo>
                  <a:pt x="15525" y="2506"/>
                </a:lnTo>
                <a:cubicBezTo>
                  <a:pt x="15525" y="2881"/>
                  <a:pt x="15827" y="3185"/>
                  <a:pt x="16200" y="3185"/>
                </a:cubicBezTo>
                <a:cubicBezTo>
                  <a:pt x="16573" y="3185"/>
                  <a:pt x="16875" y="2881"/>
                  <a:pt x="16875" y="2506"/>
                </a:cubicBezTo>
                <a:lnTo>
                  <a:pt x="16875" y="23"/>
                </a:lnTo>
                <a:lnTo>
                  <a:pt x="21191" y="1882"/>
                </a:lnTo>
                <a:cubicBezTo>
                  <a:pt x="21439" y="1989"/>
                  <a:pt x="21600" y="2235"/>
                  <a:pt x="21600" y="2506"/>
                </a:cubicBezTo>
                <a:close/>
                <a:moveTo>
                  <a:pt x="16817" y="7595"/>
                </a:moveTo>
                <a:lnTo>
                  <a:pt x="18027" y="6379"/>
                </a:lnTo>
                <a:cubicBezTo>
                  <a:pt x="18286" y="6109"/>
                  <a:pt x="18279" y="5679"/>
                  <a:pt x="18011" y="5419"/>
                </a:cubicBezTo>
                <a:cubicBezTo>
                  <a:pt x="17749" y="5165"/>
                  <a:pt x="17334" y="5165"/>
                  <a:pt x="17073" y="5419"/>
                </a:cubicBezTo>
                <a:lnTo>
                  <a:pt x="15863" y="6636"/>
                </a:lnTo>
                <a:lnTo>
                  <a:pt x="14652" y="5419"/>
                </a:lnTo>
                <a:cubicBezTo>
                  <a:pt x="14384" y="5159"/>
                  <a:pt x="13957" y="5166"/>
                  <a:pt x="13698" y="5436"/>
                </a:cubicBezTo>
                <a:cubicBezTo>
                  <a:pt x="13445" y="5699"/>
                  <a:pt x="13445" y="6116"/>
                  <a:pt x="13698" y="6379"/>
                </a:cubicBezTo>
                <a:lnTo>
                  <a:pt x="14908" y="7595"/>
                </a:lnTo>
                <a:lnTo>
                  <a:pt x="13698" y="8812"/>
                </a:lnTo>
                <a:cubicBezTo>
                  <a:pt x="13430" y="9072"/>
                  <a:pt x="13422" y="9502"/>
                  <a:pt x="13681" y="9771"/>
                </a:cubicBezTo>
                <a:cubicBezTo>
                  <a:pt x="13940" y="10041"/>
                  <a:pt x="14368" y="10048"/>
                  <a:pt x="14636" y="9788"/>
                </a:cubicBezTo>
                <a:cubicBezTo>
                  <a:pt x="14641" y="9783"/>
                  <a:pt x="14647" y="9777"/>
                  <a:pt x="14652" y="9771"/>
                </a:cubicBezTo>
                <a:lnTo>
                  <a:pt x="15863" y="8555"/>
                </a:lnTo>
                <a:lnTo>
                  <a:pt x="17073" y="9771"/>
                </a:lnTo>
                <a:cubicBezTo>
                  <a:pt x="17341" y="10032"/>
                  <a:pt x="17768" y="10024"/>
                  <a:pt x="18027" y="9755"/>
                </a:cubicBezTo>
                <a:cubicBezTo>
                  <a:pt x="18280" y="9492"/>
                  <a:pt x="18280" y="9075"/>
                  <a:pt x="18027" y="8812"/>
                </a:cubicBezTo>
                <a:close/>
                <a:moveTo>
                  <a:pt x="3726" y="9730"/>
                </a:moveTo>
                <a:cubicBezTo>
                  <a:pt x="3840" y="9575"/>
                  <a:pt x="3966" y="9428"/>
                  <a:pt x="4101" y="9292"/>
                </a:cubicBezTo>
                <a:cubicBezTo>
                  <a:pt x="4365" y="9026"/>
                  <a:pt x="4364" y="8596"/>
                  <a:pt x="4099" y="8331"/>
                </a:cubicBezTo>
                <a:cubicBezTo>
                  <a:pt x="3835" y="8067"/>
                  <a:pt x="3407" y="8068"/>
                  <a:pt x="3144" y="8334"/>
                </a:cubicBezTo>
                <a:cubicBezTo>
                  <a:pt x="2963" y="8518"/>
                  <a:pt x="2796" y="8715"/>
                  <a:pt x="2642" y="8923"/>
                </a:cubicBezTo>
                <a:cubicBezTo>
                  <a:pt x="2408" y="9215"/>
                  <a:pt x="2453" y="9642"/>
                  <a:pt x="2743" y="9877"/>
                </a:cubicBezTo>
                <a:cubicBezTo>
                  <a:pt x="3033" y="10113"/>
                  <a:pt x="3458" y="10067"/>
                  <a:pt x="3692" y="9776"/>
                </a:cubicBezTo>
                <a:cubicBezTo>
                  <a:pt x="3704" y="9761"/>
                  <a:pt x="3716" y="9746"/>
                  <a:pt x="3726" y="9730"/>
                </a:cubicBezTo>
                <a:close/>
                <a:moveTo>
                  <a:pt x="13618" y="13881"/>
                </a:moveTo>
                <a:cubicBezTo>
                  <a:pt x="13976" y="13776"/>
                  <a:pt x="14183" y="13400"/>
                  <a:pt x="14079" y="13040"/>
                </a:cubicBezTo>
                <a:cubicBezTo>
                  <a:pt x="13975" y="12680"/>
                  <a:pt x="13600" y="12472"/>
                  <a:pt x="13242" y="12577"/>
                </a:cubicBezTo>
                <a:cubicBezTo>
                  <a:pt x="12892" y="12682"/>
                  <a:pt x="12525" y="12714"/>
                  <a:pt x="12162" y="12671"/>
                </a:cubicBezTo>
                <a:cubicBezTo>
                  <a:pt x="11793" y="12619"/>
                  <a:pt x="11452" y="12878"/>
                  <a:pt x="11400" y="13249"/>
                </a:cubicBezTo>
                <a:cubicBezTo>
                  <a:pt x="11349" y="13620"/>
                  <a:pt x="11606" y="13963"/>
                  <a:pt x="11976" y="14015"/>
                </a:cubicBezTo>
                <a:cubicBezTo>
                  <a:pt x="11983" y="14016"/>
                  <a:pt x="11991" y="14017"/>
                  <a:pt x="11999" y="14018"/>
                </a:cubicBezTo>
                <a:cubicBezTo>
                  <a:pt x="12156" y="14037"/>
                  <a:pt x="12313" y="14047"/>
                  <a:pt x="12471" y="14047"/>
                </a:cubicBezTo>
                <a:cubicBezTo>
                  <a:pt x="12859" y="14046"/>
                  <a:pt x="13246" y="13990"/>
                  <a:pt x="13618" y="13881"/>
                </a:cubicBezTo>
                <a:close/>
                <a:moveTo>
                  <a:pt x="10265" y="12430"/>
                </a:moveTo>
                <a:cubicBezTo>
                  <a:pt x="10540" y="12178"/>
                  <a:pt x="10560" y="11749"/>
                  <a:pt x="10309" y="11472"/>
                </a:cubicBezTo>
                <a:cubicBezTo>
                  <a:pt x="10051" y="11185"/>
                  <a:pt x="9791" y="10872"/>
                  <a:pt x="9466" y="10454"/>
                </a:cubicBezTo>
                <a:cubicBezTo>
                  <a:pt x="9245" y="10152"/>
                  <a:pt x="8823" y="10087"/>
                  <a:pt x="8523" y="10309"/>
                </a:cubicBezTo>
                <a:cubicBezTo>
                  <a:pt x="8222" y="10531"/>
                  <a:pt x="8158" y="10956"/>
                  <a:pt x="8379" y="11258"/>
                </a:cubicBezTo>
                <a:cubicBezTo>
                  <a:pt x="8386" y="11268"/>
                  <a:pt x="8394" y="11279"/>
                  <a:pt x="8402" y="11289"/>
                </a:cubicBezTo>
                <a:cubicBezTo>
                  <a:pt x="8749" y="11734"/>
                  <a:pt x="9029" y="12072"/>
                  <a:pt x="9312" y="12384"/>
                </a:cubicBezTo>
                <a:cubicBezTo>
                  <a:pt x="9563" y="12661"/>
                  <a:pt x="9989" y="12681"/>
                  <a:pt x="10265" y="12429"/>
                </a:cubicBezTo>
                <a:close/>
                <a:moveTo>
                  <a:pt x="7695" y="9211"/>
                </a:moveTo>
                <a:cubicBezTo>
                  <a:pt x="7956" y="8943"/>
                  <a:pt x="7952" y="8514"/>
                  <a:pt x="7686" y="8251"/>
                </a:cubicBezTo>
                <a:cubicBezTo>
                  <a:pt x="7300" y="7846"/>
                  <a:pt x="6829" y="7531"/>
                  <a:pt x="6307" y="7332"/>
                </a:cubicBezTo>
                <a:cubicBezTo>
                  <a:pt x="5961" y="7193"/>
                  <a:pt x="5568" y="7362"/>
                  <a:pt x="5430" y="7710"/>
                </a:cubicBezTo>
                <a:cubicBezTo>
                  <a:pt x="5291" y="8058"/>
                  <a:pt x="5460" y="8453"/>
                  <a:pt x="5806" y="8592"/>
                </a:cubicBezTo>
                <a:cubicBezTo>
                  <a:pt x="5826" y="8600"/>
                  <a:pt x="5846" y="8607"/>
                  <a:pt x="5867" y="8613"/>
                </a:cubicBezTo>
                <a:cubicBezTo>
                  <a:pt x="6199" y="8749"/>
                  <a:pt x="6498" y="8955"/>
                  <a:pt x="6744" y="9218"/>
                </a:cubicBezTo>
                <a:cubicBezTo>
                  <a:pt x="7010" y="9481"/>
                  <a:pt x="7437" y="9476"/>
                  <a:pt x="7698" y="9209"/>
                </a:cubicBezTo>
                <a:close/>
                <a:moveTo>
                  <a:pt x="16133" y="11899"/>
                </a:moveTo>
                <a:cubicBezTo>
                  <a:pt x="16266" y="11654"/>
                  <a:pt x="16370" y="11394"/>
                  <a:pt x="16443" y="11124"/>
                </a:cubicBezTo>
                <a:cubicBezTo>
                  <a:pt x="16530" y="10759"/>
                  <a:pt x="16308" y="10393"/>
                  <a:pt x="15945" y="10305"/>
                </a:cubicBezTo>
                <a:cubicBezTo>
                  <a:pt x="15598" y="10221"/>
                  <a:pt x="15245" y="10423"/>
                  <a:pt x="15141" y="10768"/>
                </a:cubicBezTo>
                <a:cubicBezTo>
                  <a:pt x="15095" y="10936"/>
                  <a:pt x="15030" y="11098"/>
                  <a:pt x="14947" y="11251"/>
                </a:cubicBezTo>
                <a:cubicBezTo>
                  <a:pt x="14774" y="11583"/>
                  <a:pt x="14901" y="11993"/>
                  <a:pt x="15231" y="12167"/>
                </a:cubicBezTo>
                <a:cubicBezTo>
                  <a:pt x="15554" y="12338"/>
                  <a:pt x="15953" y="12219"/>
                  <a:pt x="16133" y="11899"/>
                </a:cubicBezTo>
                <a:close/>
                <a:moveTo>
                  <a:pt x="11475" y="19470"/>
                </a:moveTo>
                <a:lnTo>
                  <a:pt x="11475" y="17434"/>
                </a:lnTo>
                <a:cubicBezTo>
                  <a:pt x="11475" y="17060"/>
                  <a:pt x="11173" y="16756"/>
                  <a:pt x="10800" y="16756"/>
                </a:cubicBezTo>
                <a:cubicBezTo>
                  <a:pt x="10427" y="16756"/>
                  <a:pt x="10125" y="17060"/>
                  <a:pt x="10125" y="17434"/>
                </a:cubicBezTo>
                <a:lnTo>
                  <a:pt x="10125" y="19470"/>
                </a:lnTo>
                <a:cubicBezTo>
                  <a:pt x="10125" y="19845"/>
                  <a:pt x="10427" y="20149"/>
                  <a:pt x="10800" y="20149"/>
                </a:cubicBezTo>
                <a:cubicBezTo>
                  <a:pt x="11173" y="20149"/>
                  <a:pt x="11475" y="19845"/>
                  <a:pt x="11475" y="19470"/>
                </a:cubicBezTo>
                <a:close/>
                <a:moveTo>
                  <a:pt x="6075" y="17434"/>
                </a:moveTo>
                <a:lnTo>
                  <a:pt x="6075" y="12684"/>
                </a:lnTo>
                <a:cubicBezTo>
                  <a:pt x="6075" y="12310"/>
                  <a:pt x="5773" y="12006"/>
                  <a:pt x="5400" y="12006"/>
                </a:cubicBezTo>
                <a:cubicBezTo>
                  <a:pt x="5027" y="12006"/>
                  <a:pt x="4725" y="12310"/>
                  <a:pt x="4725" y="12684"/>
                </a:cubicBezTo>
                <a:lnTo>
                  <a:pt x="4725" y="17434"/>
                </a:lnTo>
                <a:cubicBezTo>
                  <a:pt x="4725" y="17809"/>
                  <a:pt x="5027" y="18113"/>
                  <a:pt x="5400" y="18113"/>
                </a:cubicBezTo>
                <a:cubicBezTo>
                  <a:pt x="5773" y="18113"/>
                  <a:pt x="6075" y="17809"/>
                  <a:pt x="6075" y="17434"/>
                </a:cubicBezTo>
                <a:close/>
                <a:moveTo>
                  <a:pt x="16875" y="17434"/>
                </a:moveTo>
                <a:lnTo>
                  <a:pt x="16875" y="16077"/>
                </a:lnTo>
                <a:cubicBezTo>
                  <a:pt x="16875" y="15702"/>
                  <a:pt x="16573" y="15399"/>
                  <a:pt x="16200" y="15399"/>
                </a:cubicBezTo>
                <a:cubicBezTo>
                  <a:pt x="15827" y="15399"/>
                  <a:pt x="15525" y="15702"/>
                  <a:pt x="15525" y="16077"/>
                </a:cubicBezTo>
                <a:lnTo>
                  <a:pt x="15525" y="17434"/>
                </a:lnTo>
                <a:cubicBezTo>
                  <a:pt x="15525" y="17809"/>
                  <a:pt x="15827" y="18113"/>
                  <a:pt x="16200" y="18113"/>
                </a:cubicBezTo>
                <a:cubicBezTo>
                  <a:pt x="16573" y="18113"/>
                  <a:pt x="16875" y="17809"/>
                  <a:pt x="16875" y="17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40;p28">
            <a:hlinkClick r:id="rId2"/>
          </p:cNvPr>
          <p:cNvSpPr/>
          <p:nvPr userDrawn="1"/>
        </p:nvSpPr>
        <p:spPr>
          <a:xfrm>
            <a:off x="7105663" y="4691436"/>
            <a:ext cx="440634" cy="4406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4422" y="8568"/>
                </a:moveTo>
                <a:lnTo>
                  <a:pt x="11753" y="8568"/>
                </a:lnTo>
                <a:lnTo>
                  <a:pt x="11753" y="6787"/>
                </a:lnTo>
                <a:cubicBezTo>
                  <a:pt x="11753" y="6295"/>
                  <a:pt x="12151" y="5895"/>
                  <a:pt x="12642" y="5895"/>
                </a:cubicBezTo>
                <a:cubicBezTo>
                  <a:pt x="12643" y="5895"/>
                  <a:pt x="12643" y="5895"/>
                  <a:pt x="12643" y="5895"/>
                </a:cubicBezTo>
                <a:lnTo>
                  <a:pt x="13536" y="5895"/>
                </a:lnTo>
                <a:lnTo>
                  <a:pt x="13536" y="3665"/>
                </a:lnTo>
                <a:lnTo>
                  <a:pt x="11753" y="3665"/>
                </a:lnTo>
                <a:cubicBezTo>
                  <a:pt x="10278" y="3667"/>
                  <a:pt x="9083" y="4865"/>
                  <a:pt x="9085" y="6340"/>
                </a:cubicBezTo>
                <a:lnTo>
                  <a:pt x="9085" y="8572"/>
                </a:lnTo>
                <a:lnTo>
                  <a:pt x="7306" y="8572"/>
                </a:lnTo>
                <a:lnTo>
                  <a:pt x="7306" y="10800"/>
                </a:lnTo>
                <a:lnTo>
                  <a:pt x="9085" y="10800"/>
                </a:lnTo>
                <a:lnTo>
                  <a:pt x="9085" y="17935"/>
                </a:lnTo>
                <a:lnTo>
                  <a:pt x="11753" y="17935"/>
                </a:lnTo>
                <a:lnTo>
                  <a:pt x="11753" y="10800"/>
                </a:lnTo>
                <a:lnTo>
                  <a:pt x="13536" y="108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541;p28"/>
          <p:cNvSpPr/>
          <p:nvPr userDrawn="1"/>
        </p:nvSpPr>
        <p:spPr>
          <a:xfrm>
            <a:off x="6560397" y="4691436"/>
            <a:ext cx="440634" cy="4406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8093" y="14990"/>
                </a:moveTo>
                <a:lnTo>
                  <a:pt x="8200" y="13511"/>
                </a:lnTo>
                <a:cubicBezTo>
                  <a:pt x="8229" y="13106"/>
                  <a:pt x="8414" y="12728"/>
                  <a:pt x="8716" y="12457"/>
                </a:cubicBezTo>
                <a:lnTo>
                  <a:pt x="14717" y="7041"/>
                </a:lnTo>
                <a:cubicBezTo>
                  <a:pt x="15000" y="6789"/>
                  <a:pt x="14655" y="6666"/>
                  <a:pt x="14278" y="6897"/>
                </a:cubicBezTo>
                <a:lnTo>
                  <a:pt x="7142" y="11362"/>
                </a:lnTo>
                <a:close/>
                <a:moveTo>
                  <a:pt x="16451" y="4565"/>
                </a:moveTo>
                <a:lnTo>
                  <a:pt x="3010" y="9748"/>
                </a:lnTo>
                <a:cubicBezTo>
                  <a:pt x="2092" y="10116"/>
                  <a:pt x="2098" y="10628"/>
                  <a:pt x="2843" y="10855"/>
                </a:cubicBezTo>
                <a:lnTo>
                  <a:pt x="6291" y="11935"/>
                </a:lnTo>
                <a:lnTo>
                  <a:pt x="7478" y="15839"/>
                </a:lnTo>
                <a:cubicBezTo>
                  <a:pt x="7633" y="16271"/>
                  <a:pt x="7557" y="16440"/>
                  <a:pt x="8009" y="16440"/>
                </a:cubicBezTo>
                <a:cubicBezTo>
                  <a:pt x="8282" y="16437"/>
                  <a:pt x="8539" y="16308"/>
                  <a:pt x="8706" y="16091"/>
                </a:cubicBezTo>
                <a:lnTo>
                  <a:pt x="10382" y="14461"/>
                </a:lnTo>
                <a:lnTo>
                  <a:pt x="13870" y="17037"/>
                </a:lnTo>
                <a:cubicBezTo>
                  <a:pt x="14512" y="17392"/>
                  <a:pt x="14975" y="17209"/>
                  <a:pt x="15134" y="16442"/>
                </a:cubicBezTo>
                <a:lnTo>
                  <a:pt x="17424" y="5652"/>
                </a:lnTo>
                <a:cubicBezTo>
                  <a:pt x="17658" y="4712"/>
                  <a:pt x="17064" y="4286"/>
                  <a:pt x="16451" y="45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6469056" y="1944804"/>
            <a:ext cx="3195956" cy="3765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5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1"/>
          </p:nvPr>
        </p:nvSpPr>
        <p:spPr>
          <a:xfrm>
            <a:off x="6299107" y="2993543"/>
            <a:ext cx="3830637" cy="914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2"/>
          </p:nvPr>
        </p:nvSpPr>
        <p:spPr>
          <a:xfrm>
            <a:off x="6299106" y="4041537"/>
            <a:ext cx="2662013" cy="5635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u="sng">
                <a:solidFill>
                  <a:srgbClr val="0563C1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6" y="6138672"/>
            <a:ext cx="580186" cy="6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5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548;p29"/>
          <p:cNvGrpSpPr/>
          <p:nvPr userDrawn="1"/>
        </p:nvGrpSpPr>
        <p:grpSpPr>
          <a:xfrm>
            <a:off x="3084817" y="4904386"/>
            <a:ext cx="492780" cy="492909"/>
            <a:chOff x="1763713" y="2155825"/>
            <a:chExt cx="392113" cy="392113"/>
          </a:xfrm>
        </p:grpSpPr>
        <p:sp>
          <p:nvSpPr>
            <p:cNvPr id="15" name="Google Shape;549;p29"/>
            <p:cNvSpPr/>
            <p:nvPr/>
          </p:nvSpPr>
          <p:spPr>
            <a:xfrm>
              <a:off x="1763713" y="2155825"/>
              <a:ext cx="392113" cy="392113"/>
            </a:xfrm>
            <a:prstGeom prst="ellipse">
              <a:avLst/>
            </a:prstGeom>
            <a:solidFill>
              <a:srgbClr val="3C5A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" name="Google Shape;550;p29">
              <a:hlinkClick r:id="rId2"/>
            </p:cNvPr>
            <p:cNvSpPr/>
            <p:nvPr/>
          </p:nvSpPr>
          <p:spPr>
            <a:xfrm>
              <a:off x="1897063" y="2236788"/>
              <a:ext cx="125413" cy="231775"/>
            </a:xfrm>
            <a:custGeom>
              <a:avLst/>
              <a:gdLst/>
              <a:ahLst/>
              <a:cxnLst/>
              <a:rect l="l" t="t" r="r" b="b"/>
              <a:pathLst>
                <a:path w="64" h="119" extrusionOk="0">
                  <a:moveTo>
                    <a:pt x="0" y="6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14"/>
                    <a:pt x="30" y="0"/>
                    <a:pt x="4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3" y="24"/>
                    <a:pt x="40" y="26"/>
                    <a:pt x="40" y="3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64"/>
                    <a:pt x="18" y="64"/>
                    <a:pt x="18" y="6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2932176" y="2431871"/>
            <a:ext cx="3903663" cy="4667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008BAB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1"/>
          </p:nvPr>
        </p:nvSpPr>
        <p:spPr>
          <a:xfrm>
            <a:off x="2974848" y="3257819"/>
            <a:ext cx="6337300" cy="7381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0088AA"/>
                </a:solidFill>
              </a:defRPr>
            </a:lvl1pPr>
          </a:lstStyle>
          <a:p>
            <a:pPr lvl="0"/>
            <a:r>
              <a:rPr lang="ru-RU" dirty="0"/>
              <a:t>Образец текст</a:t>
            </a: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2"/>
          </p:nvPr>
        </p:nvSpPr>
        <p:spPr>
          <a:xfrm>
            <a:off x="2974848" y="4185541"/>
            <a:ext cx="3499979" cy="552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u="sng">
                <a:solidFill>
                  <a:srgbClr val="0563C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69" y="4904386"/>
            <a:ext cx="492909" cy="4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4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90" y="166817"/>
            <a:ext cx="10515600" cy="132556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8BA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594824" y="1777387"/>
            <a:ext cx="4130675" cy="6669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1041104" y="1847995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617401" y="1964041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6"/>
          </p:nvPr>
        </p:nvSpPr>
        <p:spPr>
          <a:xfrm>
            <a:off x="1594824" y="2762121"/>
            <a:ext cx="4130675" cy="6669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1041104" y="2832729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8" hasCustomPrompt="1"/>
          </p:nvPr>
        </p:nvSpPr>
        <p:spPr>
          <a:xfrm>
            <a:off x="617401" y="2948775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9"/>
          </p:nvPr>
        </p:nvSpPr>
        <p:spPr>
          <a:xfrm>
            <a:off x="1594824" y="3750239"/>
            <a:ext cx="4130675" cy="6669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Рисунок 13"/>
          <p:cNvSpPr>
            <a:spLocks noGrp="1"/>
          </p:cNvSpPr>
          <p:nvPr>
            <p:ph type="pic" sz="quarter" idx="20" hasCustomPrompt="1"/>
          </p:nvPr>
        </p:nvSpPr>
        <p:spPr>
          <a:xfrm>
            <a:off x="1041104" y="3820847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21" hasCustomPrompt="1"/>
          </p:nvPr>
        </p:nvSpPr>
        <p:spPr>
          <a:xfrm>
            <a:off x="617401" y="393689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22"/>
          </p:nvPr>
        </p:nvSpPr>
        <p:spPr>
          <a:xfrm>
            <a:off x="1594824" y="4726883"/>
            <a:ext cx="4130675" cy="6669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Рисунок 13"/>
          <p:cNvSpPr>
            <a:spLocks noGrp="1"/>
          </p:cNvSpPr>
          <p:nvPr>
            <p:ph type="pic" sz="quarter" idx="23" hasCustomPrompt="1"/>
          </p:nvPr>
        </p:nvSpPr>
        <p:spPr>
          <a:xfrm>
            <a:off x="1041104" y="4797491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Рисунок 15"/>
          <p:cNvSpPr>
            <a:spLocks noGrp="1"/>
          </p:cNvSpPr>
          <p:nvPr>
            <p:ph type="pic" sz="quarter" idx="24" hasCustomPrompt="1"/>
          </p:nvPr>
        </p:nvSpPr>
        <p:spPr>
          <a:xfrm>
            <a:off x="617401" y="491353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25"/>
          </p:nvPr>
        </p:nvSpPr>
        <p:spPr>
          <a:xfrm>
            <a:off x="1594824" y="5703526"/>
            <a:ext cx="4130675" cy="6669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Рисунок 13"/>
          <p:cNvSpPr>
            <a:spLocks noGrp="1"/>
          </p:cNvSpPr>
          <p:nvPr>
            <p:ph type="pic" sz="quarter" idx="26" hasCustomPrompt="1"/>
          </p:nvPr>
        </p:nvSpPr>
        <p:spPr>
          <a:xfrm>
            <a:off x="1041104" y="5774134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8" name="Рисунок 15"/>
          <p:cNvSpPr>
            <a:spLocks noGrp="1"/>
          </p:cNvSpPr>
          <p:nvPr>
            <p:ph type="pic" sz="quarter" idx="27" hasCustomPrompt="1"/>
          </p:nvPr>
        </p:nvSpPr>
        <p:spPr>
          <a:xfrm>
            <a:off x="617401" y="5890180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28"/>
          </p:nvPr>
        </p:nvSpPr>
        <p:spPr>
          <a:xfrm>
            <a:off x="7416504" y="1777387"/>
            <a:ext cx="4130675" cy="6669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Рисунок 13"/>
          <p:cNvSpPr>
            <a:spLocks noGrp="1"/>
          </p:cNvSpPr>
          <p:nvPr>
            <p:ph type="pic" sz="quarter" idx="29" hasCustomPrompt="1"/>
          </p:nvPr>
        </p:nvSpPr>
        <p:spPr>
          <a:xfrm>
            <a:off x="6862784" y="1847995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Рисунок 15"/>
          <p:cNvSpPr>
            <a:spLocks noGrp="1"/>
          </p:cNvSpPr>
          <p:nvPr>
            <p:ph type="pic" sz="quarter" idx="30" hasCustomPrompt="1"/>
          </p:nvPr>
        </p:nvSpPr>
        <p:spPr>
          <a:xfrm>
            <a:off x="6439081" y="1964041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31"/>
          </p:nvPr>
        </p:nvSpPr>
        <p:spPr>
          <a:xfrm>
            <a:off x="7416504" y="2762121"/>
            <a:ext cx="4130675" cy="6669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Рисунок 13"/>
          <p:cNvSpPr>
            <a:spLocks noGrp="1"/>
          </p:cNvSpPr>
          <p:nvPr>
            <p:ph type="pic" sz="quarter" idx="32" hasCustomPrompt="1"/>
          </p:nvPr>
        </p:nvSpPr>
        <p:spPr>
          <a:xfrm>
            <a:off x="6862784" y="2832729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4" name="Рисунок 15"/>
          <p:cNvSpPr>
            <a:spLocks noGrp="1"/>
          </p:cNvSpPr>
          <p:nvPr>
            <p:ph type="pic" sz="quarter" idx="33" hasCustomPrompt="1"/>
          </p:nvPr>
        </p:nvSpPr>
        <p:spPr>
          <a:xfrm>
            <a:off x="6439081" y="2948775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34"/>
          </p:nvPr>
        </p:nvSpPr>
        <p:spPr>
          <a:xfrm>
            <a:off x="7416504" y="3750239"/>
            <a:ext cx="4130675" cy="6669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Рисунок 13"/>
          <p:cNvSpPr>
            <a:spLocks noGrp="1"/>
          </p:cNvSpPr>
          <p:nvPr>
            <p:ph type="pic" sz="quarter" idx="35" hasCustomPrompt="1"/>
          </p:nvPr>
        </p:nvSpPr>
        <p:spPr>
          <a:xfrm>
            <a:off x="6862784" y="3820847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7" name="Рисунок 15"/>
          <p:cNvSpPr>
            <a:spLocks noGrp="1"/>
          </p:cNvSpPr>
          <p:nvPr>
            <p:ph type="pic" sz="quarter" idx="36" hasCustomPrompt="1"/>
          </p:nvPr>
        </p:nvSpPr>
        <p:spPr>
          <a:xfrm>
            <a:off x="6439081" y="3936893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38" name="Текст 11"/>
          <p:cNvSpPr>
            <a:spLocks noGrp="1"/>
          </p:cNvSpPr>
          <p:nvPr>
            <p:ph type="body" sz="quarter" idx="37"/>
          </p:nvPr>
        </p:nvSpPr>
        <p:spPr>
          <a:xfrm>
            <a:off x="7416504" y="4726883"/>
            <a:ext cx="4130675" cy="6669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Рисунок 13"/>
          <p:cNvSpPr>
            <a:spLocks noGrp="1"/>
          </p:cNvSpPr>
          <p:nvPr>
            <p:ph type="pic" sz="quarter" idx="38" hasCustomPrompt="1"/>
          </p:nvPr>
        </p:nvSpPr>
        <p:spPr>
          <a:xfrm>
            <a:off x="6862784" y="4797491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40" name="Рисунок 15"/>
          <p:cNvSpPr>
            <a:spLocks noGrp="1"/>
          </p:cNvSpPr>
          <p:nvPr>
            <p:ph type="pic" sz="quarter" idx="39" hasCustomPrompt="1"/>
          </p:nvPr>
        </p:nvSpPr>
        <p:spPr>
          <a:xfrm>
            <a:off x="6439081" y="4913537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  <p:sp>
        <p:nvSpPr>
          <p:cNvPr id="41" name="Текст 11"/>
          <p:cNvSpPr>
            <a:spLocks noGrp="1"/>
          </p:cNvSpPr>
          <p:nvPr>
            <p:ph type="body" sz="quarter" idx="40"/>
          </p:nvPr>
        </p:nvSpPr>
        <p:spPr>
          <a:xfrm>
            <a:off x="7416504" y="5703526"/>
            <a:ext cx="4130675" cy="6669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Рисунок 13"/>
          <p:cNvSpPr>
            <a:spLocks noGrp="1"/>
          </p:cNvSpPr>
          <p:nvPr>
            <p:ph type="pic" sz="quarter" idx="41" hasCustomPrompt="1"/>
          </p:nvPr>
        </p:nvSpPr>
        <p:spPr>
          <a:xfrm>
            <a:off x="6862784" y="5774134"/>
            <a:ext cx="553720" cy="5257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43" name="Рисунок 15"/>
          <p:cNvSpPr>
            <a:spLocks noGrp="1"/>
          </p:cNvSpPr>
          <p:nvPr>
            <p:ph type="pic" sz="quarter" idx="42" hasCustomPrompt="1"/>
          </p:nvPr>
        </p:nvSpPr>
        <p:spPr>
          <a:xfrm>
            <a:off x="6439081" y="5890180"/>
            <a:ext cx="293687" cy="2936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ru-RU" dirty="0"/>
              <a:t>Номер</a:t>
            </a:r>
          </a:p>
        </p:txBody>
      </p:sp>
    </p:spTree>
    <p:extLst>
      <p:ext uri="{BB962C8B-B14F-4D97-AF65-F5344CB8AC3E}">
        <p14:creationId xmlns:p14="http://schemas.microsoft.com/office/powerpoint/2010/main" val="410464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807" y="692565"/>
            <a:ext cx="5388428" cy="136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545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A1A8-1FB5-42ED-ABE0-4728024DC3E6}" type="datetime1">
              <a:rPr lang="en-US" smtClean="0"/>
              <a:t>3/24/2026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3208-2F97-486E-9183-744607435D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85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ED05-529C-42AA-82FC-CACAEB1F1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3208-2F97-486E-9183-744607435D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6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3" r:id="rId9"/>
    <p:sldLayoutId id="214748375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807" y="692565"/>
            <a:ext cx="5388428" cy="136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045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7" r:id="rId4"/>
    <p:sldLayoutId id="21474837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7351-852D-4ADD-B0A6-496B9FCE9978}" type="datetime1">
              <a:rPr lang="en-US" smtClean="0"/>
              <a:t>3/24/2026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99BB-78E9-49CD-B7C3-118CA0EF08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33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AE4D-2077-4244-9C85-3D2927472417}" type="datetime1">
              <a:rPr lang="en-US" smtClean="0"/>
              <a:t>3/24/2026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15BC-6088-4BFE-A93D-F5586BA64C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61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22252-1515-4BBE-9111-2A96A8B3B4B2}" type="datetime1">
              <a:rPr lang="en-US" smtClean="0"/>
              <a:t>3/24/2026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6379-DA8F-4593-9E57-30AA616D85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37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6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9722-9E49-44CC-AC7D-DE861598DDEC}" type="datetime1">
              <a:rPr lang="en-US" smtClean="0"/>
              <a:t>3/24/2026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33C4-2368-40B5-95CA-1E4C2559BA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85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71209-8136-43A0-8D24-3DF8139AA1A3}" type="datetime1">
              <a:rPr lang="en-US" smtClean="0"/>
              <a:t>3/24/2026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3208-2F97-486E-9183-744607435D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17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4" r:id="rId5"/>
    <p:sldLayoutId id="2147483683" r:id="rId6"/>
    <p:sldLayoutId id="2147483682" r:id="rId7"/>
    <p:sldLayoutId id="2147483690" r:id="rId8"/>
    <p:sldLayoutId id="2147483779" r:id="rId9"/>
    <p:sldLayoutId id="2147483783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7DC-35D1-490A-902D-8FDC5A0FE4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3/24/2026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3208-2F97-486E-9183-744607435D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6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13937-4BA5-4F8D-B1BE-B6E9FACEFB55}" type="datetime1">
              <a:rPr lang="en-US" smtClean="0"/>
              <a:t>3/24/2026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3208-2F97-486E-9183-744607435D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11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mailto:office@rosmedex.ru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476" y="989031"/>
            <a:ext cx="8740140" cy="2846439"/>
          </a:xfrm>
          <a:noFill/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Новеллы программы государственных гарантий бесплатного оказания гражданам медицинской помощи и оплаты медицинской помощи в 2026 году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419214" y="4653936"/>
            <a:ext cx="4768851" cy="1343915"/>
          </a:xfrm>
          <a:solidFill>
            <a:srgbClr val="F2F2F2">
              <a:alpha val="10196"/>
            </a:srgbClr>
          </a:solidFill>
        </p:spPr>
        <p:txBody>
          <a:bodyPr/>
          <a:lstStyle/>
          <a:p>
            <a:pPr algn="r">
              <a:defRPr/>
            </a:pPr>
            <a:r>
              <a:rPr lang="ru-RU" b="1" dirty="0">
                <a:latin typeface="+mj-lt"/>
              </a:rPr>
              <a:t>Федяев Денис Валерьевич</a:t>
            </a:r>
          </a:p>
          <a:p>
            <a:pPr algn="r">
              <a:defRPr/>
            </a:pPr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</a:rPr>
              <a:t>начальник управления экономики и финансирования здравоохранения </a:t>
            </a:r>
            <a:br>
              <a:rPr lang="ru-RU" i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</a:rPr>
              <a:t>ФГБУ «Центр экспертизы и контроля качества медицинской помощи» Минздрава России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40439D-2314-B6C3-5E95-28A20EBE2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2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9CF18-502D-1221-E1FA-638FD45B6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2B8302C-5275-B25C-3B38-F6367767E43A}"/>
              </a:ext>
            </a:extLst>
          </p:cNvPr>
          <p:cNvSpPr txBox="1">
            <a:spLocks/>
          </p:cNvSpPr>
          <p:nvPr/>
        </p:nvSpPr>
        <p:spPr>
          <a:xfrm>
            <a:off x="1037460" y="555967"/>
            <a:ext cx="9144000" cy="546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solidFill>
                  <a:srgbClr val="088A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Перспективы развития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4A7987-DDCB-47ED-AB3F-46C1730770A7}"/>
              </a:ext>
            </a:extLst>
          </p:cNvPr>
          <p:cNvSpPr/>
          <p:nvPr/>
        </p:nvSpPr>
        <p:spPr>
          <a:xfrm>
            <a:off x="1037460" y="1717237"/>
            <a:ext cx="10307580" cy="431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b="1" i="1" dirty="0"/>
              <a:t>Снижение темпа роста финансирования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b="1" i="1" dirty="0"/>
              <a:t>Увеличение дифференцированных нормативов АМП, КС и ДС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b="1" i="1" dirty="0"/>
              <a:t>Рост потребности в </a:t>
            </a:r>
            <a:r>
              <a:rPr lang="ru-RU" sz="2000" b="1" i="1" dirty="0" err="1"/>
              <a:t>софинансировании</a:t>
            </a:r>
            <a:r>
              <a:rPr lang="ru-RU" sz="2000" b="1" i="1" dirty="0"/>
              <a:t> со стороны региональных бюджетов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b="1" i="1" dirty="0"/>
              <a:t>Ужесточение контроля за использованием субсидии, планированием и исполнением ТПГГ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ru-RU" sz="2000" b="1" i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08676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185" y="539904"/>
            <a:ext cx="11335629" cy="4384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Особенности формирования ПГГ на 2026 год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2660" y="1386673"/>
            <a:ext cx="11335629" cy="4823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88AAB"/>
                </a:solidFill>
                <a:latin typeface="Erbaum Book" panose="01000000000000000000" pitchFamily="2" charset="-52"/>
                <a:ea typeface="+mj-ea"/>
                <a:cs typeface="+mj-cs"/>
              </a:defRPr>
            </a:lvl1pPr>
          </a:lstStyle>
          <a:p>
            <a:pPr marL="342900" indent="-342900">
              <a:buAutoNum type="arabicPeriod"/>
            </a:pPr>
            <a:r>
              <a:rPr lang="ru-RU" sz="1800" b="1" dirty="0">
                <a:solidFill>
                  <a:schemeClr val="tx1"/>
                </a:solidFill>
              </a:rPr>
              <a:t>Увеличение финансирования </a:t>
            </a:r>
            <a:r>
              <a:rPr lang="ru-RU" sz="1800" dirty="0">
                <a:solidFill>
                  <a:schemeClr val="tx1"/>
                </a:solidFill>
              </a:rPr>
              <a:t>предусмотрено в </a:t>
            </a:r>
            <a:r>
              <a:rPr lang="ru-RU" sz="1800" b="1" dirty="0">
                <a:solidFill>
                  <a:schemeClr val="tx1"/>
                </a:solidFill>
              </a:rPr>
              <a:t>рамках целевых уровней индексации расходов на заработную плату и инфляцию</a:t>
            </a:r>
          </a:p>
          <a:p>
            <a:pPr marL="342900" indent="-342900"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800" b="1" dirty="0">
                <a:solidFill>
                  <a:schemeClr val="tx1"/>
                </a:solidFill>
              </a:rPr>
              <a:t>Акценты на реализации следующих направлений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      - </a:t>
            </a:r>
            <a:r>
              <a:rPr lang="ru-RU" sz="1800" b="1" dirty="0">
                <a:solidFill>
                  <a:schemeClr val="tx1"/>
                </a:solidFill>
              </a:rPr>
              <a:t>расширение профилактических мероприятий</a:t>
            </a:r>
            <a:r>
              <a:rPr lang="ru-RU" sz="1800" dirty="0">
                <a:solidFill>
                  <a:schemeClr val="tx1"/>
                </a:solidFill>
              </a:rPr>
              <a:t>, в том числе за счет уменьшения доли средств, поступающих в медицинскую организацию по </a:t>
            </a:r>
            <a:r>
              <a:rPr lang="ru-RU" sz="1800" dirty="0" err="1">
                <a:solidFill>
                  <a:schemeClr val="tx1"/>
                </a:solidFill>
              </a:rPr>
              <a:t>подушевому</a:t>
            </a:r>
            <a:r>
              <a:rPr lang="ru-RU" sz="1800" dirty="0">
                <a:solidFill>
                  <a:schemeClr val="tx1"/>
                </a:solidFill>
              </a:rPr>
              <a:t> нормативу финансирования</a:t>
            </a:r>
          </a:p>
          <a:p>
            <a:r>
              <a:rPr lang="ru-RU" sz="1800" dirty="0">
                <a:solidFill>
                  <a:schemeClr val="tx1"/>
                </a:solidFill>
              </a:rPr>
              <a:t> </a:t>
            </a:r>
          </a:p>
          <a:p>
            <a:r>
              <a:rPr lang="ru-RU" sz="1800" dirty="0">
                <a:solidFill>
                  <a:schemeClr val="tx1"/>
                </a:solidFill>
              </a:rPr>
              <a:t>      </a:t>
            </a:r>
            <a:r>
              <a:rPr lang="ru-RU" sz="1800" b="1" dirty="0">
                <a:solidFill>
                  <a:schemeClr val="tx1"/>
                </a:solidFill>
              </a:rPr>
              <a:t>- расширение перечня диагностических услуг</a:t>
            </a:r>
            <a:r>
              <a:rPr lang="ru-RU" sz="1800" dirty="0">
                <a:solidFill>
                  <a:schemeClr val="tx1"/>
                </a:solidFill>
              </a:rPr>
              <a:t>, оплачиваемых по отдельным тарифам и исключенных из </a:t>
            </a:r>
            <a:r>
              <a:rPr lang="ru-RU" sz="1800" dirty="0" err="1">
                <a:solidFill>
                  <a:schemeClr val="tx1"/>
                </a:solidFill>
              </a:rPr>
              <a:t>подушевого</a:t>
            </a:r>
            <a:r>
              <a:rPr lang="ru-RU" sz="1800" dirty="0">
                <a:solidFill>
                  <a:schemeClr val="tx1"/>
                </a:solidFill>
              </a:rPr>
              <a:t> норматива финансирования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      - </a:t>
            </a:r>
            <a:r>
              <a:rPr lang="ru-RU" sz="1800" b="1" dirty="0">
                <a:solidFill>
                  <a:schemeClr val="tx1"/>
                </a:solidFill>
              </a:rPr>
              <a:t>применение информационных систем в здравоохранении</a:t>
            </a:r>
            <a:r>
              <a:rPr lang="ru-RU" sz="1800" dirty="0">
                <a:solidFill>
                  <a:schemeClr val="tx1"/>
                </a:solidFill>
              </a:rPr>
              <a:t>, в том числе телемедицинские консультации, системы ППВР, ИИ, в том числе с выделением отдельных нормативов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1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A2077-DB6C-39D4-AD8A-9C9FAE891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F5C8C172-AC33-529E-D263-5E5824392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154" y="383301"/>
            <a:ext cx="9144000" cy="5514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000" dirty="0">
                <a:solidFill>
                  <a:srgbClr val="088AAB"/>
                </a:solidFill>
                <a:latin typeface="+mj-lt"/>
              </a:rPr>
              <a:t>Изменения ПГГ в 2026 году, не касающиеся нормативов </a:t>
            </a:r>
          </a:p>
        </p:txBody>
      </p:sp>
      <p:sp>
        <p:nvSpPr>
          <p:cNvPr id="49" name="Номер слайда 3">
            <a:extLst>
              <a:ext uri="{FF2B5EF4-FFF2-40B4-BE49-F238E27FC236}">
                <a16:creationId xmlns:a16="http://schemas.microsoft.com/office/drawing/2014/main" id="{FD43DFD4-8AA4-0397-45F6-4DEEC86B827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22901" fontAlgn="base">
              <a:spcBef>
                <a:spcPct val="0"/>
              </a:spcBef>
              <a:spcAft>
                <a:spcPct val="0"/>
              </a:spcAft>
            </a:pPr>
            <a:fld id="{79A6C7F8-E5D0-4884-AB0B-E0F6FFAEF9A5}" type="slidenum">
              <a:rPr lang="ru-RU" altLang="ru-RU" sz="1400" smtClean="0">
                <a:solidFill>
                  <a:srgbClr val="44546A">
                    <a:lumMod val="60000"/>
                    <a:lumOff val="40000"/>
                  </a:srgbClr>
                </a:solidFill>
              </a:rPr>
              <a:pPr algn="r" defTabSz="822901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z="14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20A1F-792A-4828-75EF-FE5B57E79788}"/>
              </a:ext>
            </a:extLst>
          </p:cNvPr>
          <p:cNvSpPr txBox="1"/>
          <p:nvPr/>
        </p:nvSpPr>
        <p:spPr>
          <a:xfrm>
            <a:off x="534154" y="1234873"/>
            <a:ext cx="10819646" cy="5072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b="1" dirty="0"/>
              <a:t>Неиспользованные по итогам года остатки субвенций ФФОМС</a:t>
            </a:r>
            <a:r>
              <a:rPr lang="ru-RU" sz="1600" dirty="0"/>
              <a:t>, не подтверждённые реестрами счетов и расчётами за оказанную медицинскую помощь (в том числе за лечение за пределами региона), с 1 января 2027 года подлежат возврату в бюджет ФФОМС, за исключением средств, перечисленных медицинским организациям в составе </a:t>
            </a:r>
            <a:r>
              <a:rPr lang="ru-RU" sz="1600" dirty="0" err="1"/>
              <a:t>подушевых</a:t>
            </a:r>
            <a:r>
              <a:rPr lang="ru-RU" sz="1600" dirty="0"/>
              <a:t> нормативов финансирования первичной медико-санитарной и скорой медицинской помощи.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b="1" dirty="0"/>
              <a:t>Плановая госпитализация </a:t>
            </a:r>
            <a:r>
              <a:rPr lang="ru-RU" sz="1600" dirty="0"/>
              <a:t>для хирургического лечения допускается не ранее чем за сутки до операции (за исключением медицинских показаний).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/>
              <a:t>Уточнен </a:t>
            </a:r>
            <a:r>
              <a:rPr lang="ru-RU" sz="1600" b="1" dirty="0"/>
              <a:t>порядок финансирования неиспользуемого коечного фонда за счет ОМС</a:t>
            </a:r>
            <a:r>
              <a:rPr lang="ru-RU" sz="1600" dirty="0"/>
              <a:t>, такие расходы отнесены к полномочиям региональных бюджетов.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/>
              <a:t>При планировании объемов медицинской помощи учитываются </a:t>
            </a:r>
            <a:r>
              <a:rPr lang="ru-RU" sz="1600" b="1" dirty="0"/>
              <a:t>койки краткосрочного пребывания в стационарных отделениях скорой медицинской помощи</a:t>
            </a:r>
            <a:r>
              <a:rPr lang="ru-RU" sz="1600" dirty="0"/>
              <a:t> (СМП) и действующая маршрутизация пациентов.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/>
              <a:t>Для скорой медицинской помощи вводится </a:t>
            </a:r>
            <a:r>
              <a:rPr lang="ru-RU" sz="1600" b="1" dirty="0"/>
              <a:t>обязательный управленческий учет и анализ нагрузки </a:t>
            </a:r>
            <a:r>
              <a:rPr lang="ru-RU" sz="1600" dirty="0"/>
              <a:t>на бригады СМП в </a:t>
            </a:r>
            <a:r>
              <a:rPr lang="ru-RU" sz="1600" dirty="0" err="1"/>
              <a:t>т.ч</a:t>
            </a:r>
            <a:r>
              <a:rPr lang="ru-RU" sz="1600" dirty="0"/>
              <a:t>. санитарной авиации (выезды, время работы) для принятия решений на уровне субъекта РФ.</a:t>
            </a:r>
          </a:p>
        </p:txBody>
      </p:sp>
    </p:spTree>
    <p:extLst>
      <p:ext uri="{BB962C8B-B14F-4D97-AF65-F5344CB8AC3E}">
        <p14:creationId xmlns:p14="http://schemas.microsoft.com/office/powerpoint/2010/main" val="106126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20B5F-C5A1-8391-D25E-F01C0FA38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CFE5AC4F-36F6-924B-03D1-6ADEA4BC7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94" y="373876"/>
            <a:ext cx="9144000" cy="5514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000" dirty="0">
                <a:solidFill>
                  <a:srgbClr val="088AAB"/>
                </a:solidFill>
                <a:latin typeface="+mj-lt"/>
              </a:rPr>
              <a:t>Изменения ПГГ в 2026 году, не касающиеся нормативов </a:t>
            </a:r>
          </a:p>
        </p:txBody>
      </p:sp>
      <p:sp>
        <p:nvSpPr>
          <p:cNvPr id="49" name="Номер слайда 3">
            <a:extLst>
              <a:ext uri="{FF2B5EF4-FFF2-40B4-BE49-F238E27FC236}">
                <a16:creationId xmlns:a16="http://schemas.microsoft.com/office/drawing/2014/main" id="{89185D4B-EB05-DD2F-C1F1-BE304BCE319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29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6C7F8-E5D0-4884-AB0B-E0F6FFAEF9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8229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F18F0-1238-4866-16C1-D7D2516A15FF}"/>
              </a:ext>
            </a:extLst>
          </p:cNvPr>
          <p:cNvSpPr txBox="1"/>
          <p:nvPr/>
        </p:nvSpPr>
        <p:spPr>
          <a:xfrm>
            <a:off x="534154" y="1752349"/>
            <a:ext cx="10819646" cy="377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sz="1600" dirty="0">
                <a:solidFill>
                  <a:prstClr val="black"/>
                </a:solidFill>
              </a:rPr>
              <a:t>Определен порядок оказания медицинской помощи </a:t>
            </a:r>
            <a:r>
              <a:rPr lang="ru-RU" sz="1600" b="1" dirty="0">
                <a:solidFill>
                  <a:prstClr val="black"/>
                </a:solidFill>
              </a:rPr>
              <a:t>отдельным категориям ветеранов боевых действий и участникам специальной военной операции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 startAt="7"/>
            </a:pPr>
            <a:r>
              <a:rPr lang="ru-RU" sz="1600" dirty="0">
                <a:solidFill>
                  <a:prstClr val="black"/>
                </a:solidFill>
              </a:rPr>
              <a:t>Центры здоровья трансформируются в </a:t>
            </a:r>
            <a:r>
              <a:rPr lang="ru-RU" sz="1600" b="1" dirty="0">
                <a:solidFill>
                  <a:prstClr val="black"/>
                </a:solidFill>
              </a:rPr>
              <a:t>центры медицины здорового долголетия </a:t>
            </a:r>
            <a:r>
              <a:rPr lang="ru-RU" sz="1600" dirty="0">
                <a:solidFill>
                  <a:prstClr val="black"/>
                </a:solidFill>
              </a:rPr>
              <a:t>с двухэтапной моделью обследований: оценка биологического возраста и анкетирование; углубленные исследования </a:t>
            </a:r>
            <a:r>
              <a:rPr lang="ru-RU" sz="1600" dirty="0" err="1">
                <a:solidFill>
                  <a:prstClr val="black"/>
                </a:solidFill>
              </a:rPr>
              <a:t>предрисков</a:t>
            </a:r>
            <a:r>
              <a:rPr lang="ru-RU" sz="1600" dirty="0">
                <a:solidFill>
                  <a:prstClr val="black"/>
                </a:solidFill>
              </a:rPr>
              <a:t> преждевременного старения.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Вводится паспорт здоровья, динамическое наблюдение и консультирование, включая телемедицинские форматы.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Допускается создание специализированных кабинетов (двигательной активности, </a:t>
            </a:r>
            <a:r>
              <a:rPr lang="ru-RU" sz="1600" dirty="0" err="1">
                <a:solidFill>
                  <a:prstClr val="black"/>
                </a:solidFill>
              </a:rPr>
              <a:t>нейрокогнитивной</a:t>
            </a:r>
            <a:r>
              <a:rPr lang="ru-RU" sz="1600" dirty="0">
                <a:solidFill>
                  <a:prstClr val="black"/>
                </a:solidFill>
              </a:rPr>
              <a:t> коррекции, физиотерапии).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Тарифы подлежат дифференциации с учетом </a:t>
            </a:r>
            <a:r>
              <a:rPr lang="ru-RU" sz="1600" dirty="0" err="1">
                <a:solidFill>
                  <a:prstClr val="black"/>
                </a:solidFill>
              </a:rPr>
              <a:t>этапности</a:t>
            </a:r>
            <a:r>
              <a:rPr lang="ru-RU" sz="1600" dirty="0">
                <a:solidFill>
                  <a:prstClr val="black"/>
                </a:solidFill>
              </a:rPr>
              <a:t> обследований, контроль осуществляет ФФОМС.</a:t>
            </a:r>
          </a:p>
        </p:txBody>
      </p:sp>
    </p:spTree>
    <p:extLst>
      <p:ext uri="{BB962C8B-B14F-4D97-AF65-F5344CB8AC3E}">
        <p14:creationId xmlns:p14="http://schemas.microsoft.com/office/powerpoint/2010/main" val="271563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20B5F-C5A1-8391-D25E-F01C0FA38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CFE5AC4F-36F6-924B-03D1-6ADEA4BC7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648" y="440787"/>
            <a:ext cx="9144000" cy="5514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000" dirty="0">
                <a:solidFill>
                  <a:srgbClr val="088AAB"/>
                </a:solidFill>
                <a:latin typeface="+mj-lt"/>
              </a:rPr>
              <a:t>Изменения ПГГ в 2026 году, не касающиеся нормативов </a:t>
            </a:r>
          </a:p>
        </p:txBody>
      </p:sp>
      <p:sp>
        <p:nvSpPr>
          <p:cNvPr id="49" name="Номер слайда 3">
            <a:extLst>
              <a:ext uri="{FF2B5EF4-FFF2-40B4-BE49-F238E27FC236}">
                <a16:creationId xmlns:a16="http://schemas.microsoft.com/office/drawing/2014/main" id="{89185D4B-EB05-DD2F-C1F1-BE304BCE319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29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6C7F8-E5D0-4884-AB0B-E0F6FFAEF9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8229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F18F0-1238-4866-16C1-D7D2516A15FF}"/>
              </a:ext>
            </a:extLst>
          </p:cNvPr>
          <p:cNvSpPr txBox="1"/>
          <p:nvPr/>
        </p:nvSpPr>
        <p:spPr>
          <a:xfrm>
            <a:off x="534154" y="1787533"/>
            <a:ext cx="10819646" cy="4084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ru-RU" sz="1600" b="1" dirty="0">
                <a:solidFill>
                  <a:prstClr val="black"/>
                </a:solidFill>
              </a:rPr>
              <a:t>Дистанционное наблюдение </a:t>
            </a:r>
            <a:r>
              <a:rPr lang="ru-RU" sz="1600" dirty="0">
                <a:solidFill>
                  <a:prstClr val="black"/>
                </a:solidFill>
              </a:rPr>
              <a:t>включено в базовую программу ОМС для пациентов с артериальной гипертензией и сахарным диабетом.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 startAt="10"/>
            </a:pPr>
            <a:r>
              <a:rPr lang="ru-RU" sz="1600" dirty="0">
                <a:solidFill>
                  <a:prstClr val="black"/>
                </a:solidFill>
              </a:rPr>
              <a:t>В тарифных соглашениях выделяется отдельный тариф на </a:t>
            </a:r>
            <a:r>
              <a:rPr lang="ru-RU" sz="1600" b="1" dirty="0">
                <a:solidFill>
                  <a:prstClr val="black"/>
                </a:solidFill>
              </a:rPr>
              <a:t>телемедицинские консультации</a:t>
            </a:r>
            <a:r>
              <a:rPr lang="ru-RU" sz="1600" dirty="0">
                <a:solidFill>
                  <a:prstClr val="black"/>
                </a:solidFill>
              </a:rPr>
              <a:t>, включая </a:t>
            </a:r>
            <a:r>
              <a:rPr lang="ru-RU" sz="1600" dirty="0" err="1">
                <a:solidFill>
                  <a:prstClr val="black"/>
                </a:solidFill>
              </a:rPr>
              <a:t>межврачебные</a:t>
            </a:r>
            <a:r>
              <a:rPr lang="ru-RU" sz="1600" dirty="0">
                <a:solidFill>
                  <a:prstClr val="black"/>
                </a:solidFill>
              </a:rPr>
              <a:t> консилиумы.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 startAt="10"/>
            </a:pPr>
            <a:r>
              <a:rPr lang="ru-RU" sz="1600" dirty="0">
                <a:solidFill>
                  <a:prstClr val="black"/>
                </a:solidFill>
              </a:rPr>
              <a:t>Территориальные программы обязаны включать </a:t>
            </a:r>
            <a:r>
              <a:rPr lang="ru-RU" sz="1600" b="1" dirty="0">
                <a:solidFill>
                  <a:prstClr val="black"/>
                </a:solidFill>
              </a:rPr>
              <a:t>критерии эффективности деятельности страховых медицинских организаций</a:t>
            </a:r>
            <a:r>
              <a:rPr lang="ru-RU" sz="1600" dirty="0">
                <a:solidFill>
                  <a:prstClr val="black"/>
                </a:solidFill>
              </a:rPr>
              <a:t>, в том числе: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охват профилактическими осмотрами и диспансеризацией;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информирование застрахованных;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сопровождение претензий пациентов.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 startAt="10"/>
            </a:pPr>
            <a:r>
              <a:rPr lang="ru-RU" sz="1600" dirty="0">
                <a:solidFill>
                  <a:prstClr val="black"/>
                </a:solidFill>
              </a:rPr>
              <a:t>Введены </a:t>
            </a:r>
            <a:r>
              <a:rPr lang="ru-RU" sz="1600" b="1" dirty="0">
                <a:solidFill>
                  <a:prstClr val="black"/>
                </a:solidFill>
              </a:rPr>
              <a:t>новые показатели доступности и качества</a:t>
            </a:r>
            <a:r>
              <a:rPr lang="ru-RU" sz="1600" dirty="0">
                <a:solidFill>
                  <a:prstClr val="black"/>
                </a:solidFill>
              </a:rPr>
              <a:t>, включая коэффициент выполнения функции врачебной должности и специальные критерии для федеральных медицинских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78740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119" y="173418"/>
            <a:ext cx="10366771" cy="1643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3000" dirty="0">
                <a:solidFill>
                  <a:srgbClr val="088AAB"/>
                </a:solidFill>
                <a:latin typeface="+mj-lt"/>
                <a:ea typeface="+mj-ea"/>
                <a:cs typeface="+mj-cs"/>
              </a:rPr>
              <a:t>Основные положение ПГГ 2026 года, по которым разъяснения представлены в методических документах Минздрава РФ и ФОМС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119" y="1816945"/>
            <a:ext cx="113110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/>
              <a:t>Расширение функционала центров здоровья (центров медицины здорового долголетия) 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Расширение спектра молекулярно-генетических исследований (Включение НИПТ, ПГТ)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Выделение нормативов на дистанционное диспансерное наблюдение (АД, сахарный диабет)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Телемедицинские консультации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Точечная коррекция нормативов и подходов к их формированию (</a:t>
            </a:r>
            <a:r>
              <a:rPr lang="ru-RU" sz="2000" dirty="0" err="1"/>
              <a:t>эндоваскулярная</a:t>
            </a:r>
            <a:r>
              <a:rPr lang="ru-RU" sz="2000" dirty="0"/>
              <a:t> деструкция, ОФЭКТ, диспансерное наблюдение сахарного диабета, гепатит С)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Выделение подгрупп в модели КСГ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Расширение применения информационных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517682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Новые и актуализированные КСГ в связи с исключением ряда методов из ВМП 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16318"/>
              </p:ext>
            </p:extLst>
          </p:nvPr>
        </p:nvGraphicFramePr>
        <p:xfrm>
          <a:off x="487680" y="1493520"/>
          <a:ext cx="10515599" cy="416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133">
                  <a:extLst>
                    <a:ext uri="{9D8B030D-6E8A-4147-A177-3AD203B41FA5}">
                      <a16:colId xmlns:a16="http://schemas.microsoft.com/office/drawing/2014/main" val="3822773474"/>
                    </a:ext>
                  </a:extLst>
                </a:gridCol>
                <a:gridCol w="815254">
                  <a:extLst>
                    <a:ext uri="{9D8B030D-6E8A-4147-A177-3AD203B41FA5}">
                      <a16:colId xmlns:a16="http://schemas.microsoft.com/office/drawing/2014/main" val="2641205588"/>
                    </a:ext>
                  </a:extLst>
                </a:gridCol>
                <a:gridCol w="7890898">
                  <a:extLst>
                    <a:ext uri="{9D8B030D-6E8A-4147-A177-3AD203B41FA5}">
                      <a16:colId xmlns:a16="http://schemas.microsoft.com/office/drawing/2014/main" val="2053063137"/>
                    </a:ext>
                  </a:extLst>
                </a:gridCol>
                <a:gridCol w="1242314">
                  <a:extLst>
                    <a:ext uri="{9D8B030D-6E8A-4147-A177-3AD203B41FA5}">
                      <a16:colId xmlns:a16="http://schemas.microsoft.com/office/drawing/2014/main" val="29914514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Код КСГ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Название КСГ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52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КС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st25.013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Баллонная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вазодилатация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с установкой 1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стента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в сосуд (сосуды) (с подъемом сегмента ST электрокардиограммы)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пересчитана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extLst>
                  <a:ext uri="{0D108BD9-81ED-4DB2-BD59-A6C34878D82A}">
                    <a16:rowId xmlns:a16="http://schemas.microsoft.com/office/drawing/2014/main" val="1903514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КС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st25.014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Баллонная вазодилатация с установкой 2 стентов в сосуд (сосуды) (с подъемом сегмента ST электрокардиограммы)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пересчитана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extLst>
                  <a:ext uri="{0D108BD9-81ED-4DB2-BD59-A6C34878D82A}">
                    <a16:rowId xmlns:a16="http://schemas.microsoft.com/office/drawing/2014/main" val="1720613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КС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st25.015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Баллонная вазодилатация с установкой 3 стентов в сосуд (сосуды) (с подъемом сегмента ST электрокардиограммы)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пересчитана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extLst>
                  <a:ext uri="{0D108BD9-81ED-4DB2-BD59-A6C34878D82A}">
                    <a16:rowId xmlns:a16="http://schemas.microsoft.com/office/drawing/2014/main" val="39001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КС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st25.016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Баллонная вазодилатация с установкой 1 стента в сосуд (сосуды) (без подъема сегмента ST электрокардиограммы)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новая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extLst>
                  <a:ext uri="{0D108BD9-81ED-4DB2-BD59-A6C34878D82A}">
                    <a16:rowId xmlns:a16="http://schemas.microsoft.com/office/drawing/2014/main" val="3007700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КС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st25.017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Баллонная вазодилатация с установкой 2 стентов в сосуд (сосуды) (без подъема сегмента ST электрокардиограммы)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новая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extLst>
                  <a:ext uri="{0D108BD9-81ED-4DB2-BD59-A6C34878D82A}">
                    <a16:rowId xmlns:a16="http://schemas.microsoft.com/office/drawing/2014/main" val="2171777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КС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st25.018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Баллонная вазодилатация с установкой 3 стентов в сосуд (сосуды) (без подъема сегмента ST электрокардиограммы)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новая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extLst>
                  <a:ext uri="{0D108BD9-81ED-4DB2-BD59-A6C34878D82A}">
                    <a16:rowId xmlns:a16="http://schemas.microsoft.com/office/drawing/2014/main" val="4214543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КС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st25.019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Ишемическая болезнь сердца с установкой 1 стента в сосуд (сосуды)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новая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extLst>
                  <a:ext uri="{0D108BD9-81ED-4DB2-BD59-A6C34878D82A}">
                    <a16:rowId xmlns:a16="http://schemas.microsoft.com/office/drawing/2014/main" val="3735236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КС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st25.020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Ишемическая болезнь сердца с установкой 2 стентов в сосуд (сосуды)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новая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extLst>
                  <a:ext uri="{0D108BD9-81ED-4DB2-BD59-A6C34878D82A}">
                    <a16:rowId xmlns:a16="http://schemas.microsoft.com/office/drawing/2014/main" val="210989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КС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st25.021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Ишемическая болезнь сердца с установкой 3 стентов в сосуд (сосуды)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новая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extLst>
                  <a:ext uri="{0D108BD9-81ED-4DB2-BD59-A6C34878D82A}">
                    <a16:rowId xmlns:a16="http://schemas.microsoft.com/office/drawing/2014/main" val="1965824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КС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st25.022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Имплантация частотно-адаптированного однокамерного кардиостимулятора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новая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ctr"/>
                </a:tc>
                <a:extLst>
                  <a:ext uri="{0D108BD9-81ED-4DB2-BD59-A6C34878D82A}">
                    <a16:rowId xmlns:a16="http://schemas.microsoft.com/office/drawing/2014/main" val="1101663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st25.023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Эндоваскулярная тромбэкстракция и стентирование брахиоцефальных артерий при остром ишемическом инсульте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новая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482763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7680" y="5918523"/>
            <a:ext cx="10360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КСГ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ru-RU" dirty="0"/>
              <a:t>25.023 предполагает изменения связанные как с исключением метода из ВМП, так и связанные с выполнением КР </a:t>
            </a:r>
          </a:p>
        </p:txBody>
      </p:sp>
    </p:spTree>
    <p:extLst>
      <p:ext uri="{BB962C8B-B14F-4D97-AF65-F5344CB8AC3E}">
        <p14:creationId xmlns:p14="http://schemas.microsoft.com/office/powerpoint/2010/main" val="294632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Новые методы ВМП 1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981612"/>
              </p:ext>
            </p:extLst>
          </p:nvPr>
        </p:nvGraphicFramePr>
        <p:xfrm>
          <a:off x="419819" y="1493520"/>
          <a:ext cx="10776501" cy="44450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48021">
                  <a:extLst>
                    <a:ext uri="{9D8B030D-6E8A-4147-A177-3AD203B41FA5}">
                      <a16:colId xmlns:a16="http://schemas.microsoft.com/office/drawing/2014/main" val="163533943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170693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9606086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646044334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42417823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560981040"/>
                    </a:ext>
                  </a:extLst>
                </a:gridCol>
              </a:tblGrid>
              <a:tr h="577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группы ВМП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вида высокотехнологичной медицинской помощи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Коды по МКБ-10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Модель пациента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Вид лечения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Метод лечения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extLst>
                  <a:ext uri="{0D108BD9-81ED-4DB2-BD59-A6C34878D82A}">
                    <a16:rowId xmlns:a16="http://schemas.microsoft.com/office/drawing/2014/main" val="1595256286"/>
                  </a:ext>
                </a:extLst>
              </a:tr>
              <a:tr h="11541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Сердечно-сосудистая хирургия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652694"/>
                  </a:ext>
                </a:extLst>
              </a:tr>
              <a:tr h="4671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Новая группа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Эндоваскулярная деструкция дополнительных проводящих путей и аритмогенных зон сердца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n-NO" sz="1200" u="none" strike="noStrike">
                          <a:effectLst/>
                        </a:rPr>
                        <a:t>I47.2, I45.6, I48.0, I48.1, I48.2, I48.4, I48.9, I49.3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пароксизмальные и персистирующие нарущения ритма и проводимости различного генеза, в том числе рецидивирующие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Хирургическое лечение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эндоваскулярная деструкция  проводящих путей и аритмогенных зон сердца эндоваскулярным доступом с использованием  навигационной системы картирования сердца.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extLst>
                  <a:ext uri="{0D108BD9-81ED-4DB2-BD59-A6C34878D82A}">
                    <a16:rowId xmlns:a16="http://schemas.microsoft.com/office/drawing/2014/main" val="616977199"/>
                  </a:ext>
                </a:extLst>
              </a:tr>
              <a:tr h="32206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Новая группа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Эндоваскулярная, хирургическая коррекция нарушений ритма сердца с заменой ранее имплантированного </a:t>
                      </a:r>
                      <a:r>
                        <a:rPr lang="ru-RU" sz="1200" u="none" strike="noStrike" dirty="0" err="1">
                          <a:effectLst/>
                        </a:rPr>
                        <a:t>кардиовертера</a:t>
                      </a:r>
                      <a:r>
                        <a:rPr lang="ru-RU" sz="1200" u="none" strike="noStrike" dirty="0">
                          <a:effectLst/>
                        </a:rPr>
                        <a:t>-дефибриллятора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nn-NO" sz="1200" u="none" strike="noStrike" dirty="0">
                          <a:effectLst/>
                        </a:rPr>
                        <a:t>I44.1, I44.2, I45.2, I45.3, I45.6, I46.0, I47.0, I47.1, I47.2, I47.9, I48, I49.0, I49.5, Q22.5, Q24.6</a:t>
                      </a:r>
                      <a:br>
                        <a:rPr lang="nn-NO" sz="1200" u="none" strike="noStrike" dirty="0">
                          <a:effectLst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нарушения ритма и проводимости различного генеза, сопровождающиеся гемодинамическими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расстройствами и </a:t>
                      </a:r>
                      <a:r>
                        <a:rPr lang="ru-RU" sz="1200" u="none" strike="noStrike" dirty="0" err="1">
                          <a:effectLst/>
                        </a:rPr>
                        <a:t>отсуrствием</a:t>
                      </a:r>
                      <a:r>
                        <a:rPr lang="ru-RU" sz="1200" u="none" strike="noStrike" dirty="0">
                          <a:effectLst/>
                        </a:rPr>
                        <a:t> эффекта от лечения лекарственными препаратами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Хирургическое лечение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замена ранее имплантированного однокамерного кардиовертера-дефибриллятора</a:t>
                      </a:r>
                      <a:br>
                        <a:rPr lang="ru-RU" sz="1200" u="none" strike="noStrike">
                          <a:effectLst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extLst>
                  <a:ext uri="{0D108BD9-81ED-4DB2-BD59-A6C34878D82A}">
                    <a16:rowId xmlns:a16="http://schemas.microsoft.com/office/drawing/2014/main" val="1763351914"/>
                  </a:ext>
                </a:extLst>
              </a:tr>
              <a:tr h="230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effectLst/>
                        </a:rPr>
                        <a:t>замена ранее имплантированного двухкамерного кардиовертера-дефибриллятора</a:t>
                      </a:r>
                      <a:endParaRPr lang="ru-RU" sz="1800"/>
                    </a:p>
                  </a:txBody>
                  <a:tcPr marL="5496" marR="5496" marT="5496" marB="0"/>
                </a:tc>
                <a:extLst>
                  <a:ext uri="{0D108BD9-81ED-4DB2-BD59-A6C34878D82A}">
                    <a16:rowId xmlns:a16="http://schemas.microsoft.com/office/drawing/2014/main" val="3748063671"/>
                  </a:ext>
                </a:extLst>
              </a:tr>
              <a:tr h="207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effectLst/>
                        </a:rPr>
                        <a:t>замена ранее имплантированного трехкамерного </a:t>
                      </a:r>
                      <a:r>
                        <a:rPr lang="ru-RU" sz="1200" u="none" strike="noStrike" dirty="0" err="1">
                          <a:effectLst/>
                        </a:rPr>
                        <a:t>кардиовертера</a:t>
                      </a:r>
                      <a:r>
                        <a:rPr lang="ru-RU" sz="1200" u="none" strike="noStrike" dirty="0">
                          <a:effectLst/>
                        </a:rPr>
                        <a:t>-дефибриллятора</a:t>
                      </a:r>
                      <a:endParaRPr lang="ru-RU" sz="1800" dirty="0"/>
                    </a:p>
                  </a:txBody>
                  <a:tcPr marL="5496" marR="5496" marT="5496" marB="0"/>
                </a:tc>
                <a:extLst>
                  <a:ext uri="{0D108BD9-81ED-4DB2-BD59-A6C34878D82A}">
                    <a16:rowId xmlns:a16="http://schemas.microsoft.com/office/drawing/2014/main" val="3493082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5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86" y="0"/>
            <a:ext cx="11335629" cy="110640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Новые методы ВМП 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4941"/>
              </p:ext>
            </p:extLst>
          </p:nvPr>
        </p:nvGraphicFramePr>
        <p:xfrm>
          <a:off x="276045" y="801886"/>
          <a:ext cx="10982865" cy="54084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58115">
                  <a:extLst>
                    <a:ext uri="{9D8B030D-6E8A-4147-A177-3AD203B41FA5}">
                      <a16:colId xmlns:a16="http://schemas.microsoft.com/office/drawing/2014/main" val="887611288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542250485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69469955"/>
                    </a:ext>
                  </a:extLst>
                </a:gridCol>
                <a:gridCol w="3119120">
                  <a:extLst>
                    <a:ext uri="{9D8B030D-6E8A-4147-A177-3AD203B41FA5}">
                      <a16:colId xmlns:a16="http://schemas.microsoft.com/office/drawing/2014/main" val="1809111747"/>
                    </a:ext>
                  </a:extLst>
                </a:gridCol>
                <a:gridCol w="739375">
                  <a:extLst>
                    <a:ext uri="{9D8B030D-6E8A-4147-A177-3AD203B41FA5}">
                      <a16:colId xmlns:a16="http://schemas.microsoft.com/office/drawing/2014/main" val="2501766613"/>
                    </a:ext>
                  </a:extLst>
                </a:gridCol>
                <a:gridCol w="2391535">
                  <a:extLst>
                    <a:ext uri="{9D8B030D-6E8A-4147-A177-3AD203B41FA5}">
                      <a16:colId xmlns:a16="http://schemas.microsoft.com/office/drawing/2014/main" val="3370864685"/>
                    </a:ext>
                  </a:extLst>
                </a:gridCol>
              </a:tblGrid>
              <a:tr h="13190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Эндокринология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252500"/>
                  </a:ext>
                </a:extLst>
              </a:tr>
              <a:tr h="23083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Новая группа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Гастроинтестинальные комбинированные рестриктивно- шунтирующие операции, Рестриктивная гастропластика: Продольная резекция желудка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Е66.0, Е 66.1, Е66.2, Е66.8, Е66.9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ИМТ &gt;50 кг/м2 при наличии сопутствующих заболеваний: обструктивное апноэ сна (047.3), дыхательная недостаточность 2-3 степени (396-96.9), остеоартроз 3-4 стадии (М17, М16), СД2/НТГ/НГН (Е11- 11.9 в возрасте 18-60 лет.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Хирургическое лечение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продольная резекция желудка лапароскопическая</a:t>
                      </a:r>
                      <a:br>
                        <a:rPr lang="ru-RU" sz="1100" u="none" strike="noStrike">
                          <a:effectLst/>
                        </a:rPr>
                      </a:b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extLst>
                  <a:ext uri="{0D108BD9-81ED-4DB2-BD59-A6C34878D82A}">
                    <a16:rowId xmlns:a16="http://schemas.microsoft.com/office/drawing/2014/main" val="2717118043"/>
                  </a:ext>
                </a:extLst>
              </a:tr>
              <a:tr h="230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билиопанкреатическое шунтирование лапароскопическое</a:t>
                      </a:r>
                      <a:br>
                        <a:rPr lang="ru-RU" sz="1100" u="none" strike="noStrike">
                          <a:effectLst/>
                        </a:rPr>
                      </a:b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extLst>
                  <a:ext uri="{0D108BD9-81ED-4DB2-BD59-A6C34878D82A}">
                    <a16:rowId xmlns:a16="http://schemas.microsoft.com/office/drawing/2014/main" val="3709053482"/>
                  </a:ext>
                </a:extLst>
              </a:tr>
              <a:tr h="230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гастрошунтирование лапароскопическое</a:t>
                      </a:r>
                      <a:br>
                        <a:rPr lang="ru-RU" sz="1100" u="none" strike="noStrike">
                          <a:effectLst/>
                        </a:rPr>
                      </a:b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extLst>
                  <a:ext uri="{0D108BD9-81ED-4DB2-BD59-A6C34878D82A}">
                    <a16:rowId xmlns:a16="http://schemas.microsoft.com/office/drawing/2014/main" val="59923449"/>
                  </a:ext>
                </a:extLst>
              </a:tr>
              <a:tr h="11541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Офтальмология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257009"/>
                  </a:ext>
                </a:extLst>
              </a:tr>
              <a:tr h="7441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Новая группа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Транспупиллярная, микроинвазивная энергетическая оптико- реконструтивная, лазерная  хирургия при патологии глазного дна различного генеза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H36.0, Н34.8, Н35.2,  Н33.0, Н33.1, Н33.2, Н33.4, Н33.5, Н35.4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ишемические изменения сетчатки, приводящие к развитию пролиферативного процесса и требующие проведения </a:t>
                      </a:r>
                      <a:r>
                        <a:rPr lang="ru-RU" sz="1100" u="none" strike="noStrike" dirty="0" err="1">
                          <a:effectLst/>
                        </a:rPr>
                        <a:t>лазеркоагуляции</a:t>
                      </a:r>
                      <a:r>
                        <a:rPr lang="ru-RU" sz="1100" u="none" strike="noStrike" dirty="0">
                          <a:effectLst/>
                        </a:rPr>
                        <a:t> с целью блокады ишемических зон и стабилизации/ регресса новообразованных сосудов у взрослых; дистрофические изменения на периферии глазного дна и/или разрывами сетчатки и/или отслойкой сетчатки у взрослых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Хирургическое лечение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лазерная коагуляция глазного дна в навигационном режиме с мультимодальной визуализацией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extLst>
                  <a:ext uri="{0D108BD9-81ED-4DB2-BD59-A6C34878D82A}">
                    <a16:rowId xmlns:a16="http://schemas.microsoft.com/office/drawing/2014/main" val="725021611"/>
                  </a:ext>
                </a:extLst>
              </a:tr>
              <a:tr h="4616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Новая группа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Комплексное хирургическое лечение прогрессирующей миопии с использованием технологий стабилизации склерального коллагена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H52.1, </a:t>
                      </a:r>
                      <a:r>
                        <a:rPr lang="ru-RU" sz="1100" u="none" strike="noStrike">
                          <a:effectLst/>
                        </a:rPr>
                        <a:t>Н35.4, Н44.2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дети и взрослые со снижением зрения,обусловленным прогрессирующей миопией,осложненной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периферической витреохориоретинальной дистрофией (ПВХРДи/или центральной хориоретинальной дистрофией)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Хирургическое лечение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склеропластика с использованием трансплантата из полотна офтальмологического трикотажного полиэфирного с полимерным покрытием, содержащим биоактивное вещество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extLst>
                  <a:ext uri="{0D108BD9-81ED-4DB2-BD59-A6C34878D82A}">
                    <a16:rowId xmlns:a16="http://schemas.microsoft.com/office/drawing/2014/main" val="223316632"/>
                  </a:ext>
                </a:extLst>
              </a:tr>
              <a:tr h="4275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Новая группа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Реконструктивно-пластическая хирургия конъюнктивальной полости при рубцовых и дегенеративных изменениях конъюнктивы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u="none" strike="noStrike" dirty="0">
                          <a:effectLst/>
                        </a:rPr>
                        <a:t>H11.0, H11.1, H11.2, H11.8, Н11.9, Q11.0, D31.0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рубцовые и дегенеративные  изменения конъюнктивы, возникающие вследствие рецидивирующих и/ или послеоперационных  изменений и осложнений бульбарной конъюнктивы у взрослых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Хирургическое лечение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аутопластика свободным лоскутом конъюнктивы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extLst>
                  <a:ext uri="{0D108BD9-81ED-4DB2-BD59-A6C34878D82A}">
                    <a16:rowId xmlns:a16="http://schemas.microsoft.com/office/drawing/2014/main" val="2981747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53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86" y="0"/>
            <a:ext cx="11335629" cy="110640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Новые методы ВМП 1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56915"/>
              </p:ext>
            </p:extLst>
          </p:nvPr>
        </p:nvGraphicFramePr>
        <p:xfrm>
          <a:off x="301637" y="773482"/>
          <a:ext cx="10874363" cy="5894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76058">
                  <a:extLst>
                    <a:ext uri="{9D8B030D-6E8A-4147-A177-3AD203B41FA5}">
                      <a16:colId xmlns:a16="http://schemas.microsoft.com/office/drawing/2014/main" val="2036284069"/>
                    </a:ext>
                  </a:extLst>
                </a:gridCol>
                <a:gridCol w="1518802">
                  <a:extLst>
                    <a:ext uri="{9D8B030D-6E8A-4147-A177-3AD203B41FA5}">
                      <a16:colId xmlns:a16="http://schemas.microsoft.com/office/drawing/2014/main" val="2076121136"/>
                    </a:ext>
                  </a:extLst>
                </a:gridCol>
                <a:gridCol w="1649823">
                  <a:extLst>
                    <a:ext uri="{9D8B030D-6E8A-4147-A177-3AD203B41FA5}">
                      <a16:colId xmlns:a16="http://schemas.microsoft.com/office/drawing/2014/main" val="9520332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675903294"/>
                    </a:ext>
                  </a:extLst>
                </a:gridCol>
                <a:gridCol w="1267895">
                  <a:extLst>
                    <a:ext uri="{9D8B030D-6E8A-4147-A177-3AD203B41FA5}">
                      <a16:colId xmlns:a16="http://schemas.microsoft.com/office/drawing/2014/main" val="1073792353"/>
                    </a:ext>
                  </a:extLst>
                </a:gridCol>
                <a:gridCol w="1607385">
                  <a:extLst>
                    <a:ext uri="{9D8B030D-6E8A-4147-A177-3AD203B41FA5}">
                      <a16:colId xmlns:a16="http://schemas.microsoft.com/office/drawing/2014/main" val="1567884406"/>
                    </a:ext>
                  </a:extLst>
                </a:gridCol>
              </a:tblGrid>
              <a:tr h="11541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Онкология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83816"/>
                  </a:ext>
                </a:extLst>
              </a:tr>
              <a:tr h="33525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Новая группа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Видеоэндоскопические </a:t>
                      </a:r>
                      <a:r>
                        <a:rPr lang="ru-RU" sz="1100" u="none" strike="noStrike" dirty="0" err="1">
                          <a:effectLst/>
                        </a:rPr>
                        <a:t>внутриполосные</a:t>
                      </a:r>
                      <a:r>
                        <a:rPr lang="ru-RU" sz="1100" u="none" strike="noStrike" dirty="0">
                          <a:effectLst/>
                        </a:rPr>
                        <a:t> и видеоэндоскопические </a:t>
                      </a:r>
                      <a:r>
                        <a:rPr lang="ru-RU" sz="1100" u="none" strike="noStrike" dirty="0" err="1">
                          <a:effectLst/>
                        </a:rPr>
                        <a:t>внутрипросветные</a:t>
                      </a:r>
                      <a:r>
                        <a:rPr lang="ru-RU" sz="1100" u="none" strike="noStrike" dirty="0">
                          <a:effectLst/>
                        </a:rPr>
                        <a:t> хирургические вмешательства, интервенционные радиологические вмешательства, малоинвазивные органосохраняющие вмешательства при злокачественных новообразованиях, в том числе у детей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С67, С79.1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злокачественные новообразования мочевого пузыря I ст. (</a:t>
                      </a:r>
                      <a:r>
                        <a:rPr lang="ru-RU" sz="1100" u="none" strike="noStrike" dirty="0" err="1">
                          <a:effectLst/>
                        </a:rPr>
                        <a:t>Ta</a:t>
                      </a:r>
                      <a:r>
                        <a:rPr lang="ru-RU" sz="1100" u="none" strike="noStrike" dirty="0">
                          <a:effectLst/>
                        </a:rPr>
                        <a:t>, TL, </a:t>
                      </a:r>
                      <a:r>
                        <a:rPr lang="ru-RU" sz="1100" u="none" strike="noStrike" dirty="0" err="1">
                          <a:effectLst/>
                        </a:rPr>
                        <a:t>Tis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Хирургическое лечение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фотодинамическая терапия при раке мочевого пузыря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extLst>
                  <a:ext uri="{0D108BD9-81ED-4DB2-BD59-A6C34878D82A}">
                    <a16:rowId xmlns:a16="http://schemas.microsoft.com/office/drawing/2014/main" val="3701111024"/>
                  </a:ext>
                </a:extLst>
              </a:tr>
              <a:tr h="230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С67, С79.1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злокачественные новообразования мочевого пузыря I ст. (</a:t>
                      </a:r>
                      <a:r>
                        <a:rPr lang="ru-RU" sz="1100" u="none" strike="noStrike" dirty="0" err="1">
                          <a:effectLst/>
                        </a:rPr>
                        <a:t>Ta</a:t>
                      </a:r>
                      <a:r>
                        <a:rPr lang="ru-RU" sz="1100" u="none" strike="noStrike" dirty="0">
                          <a:effectLst/>
                        </a:rPr>
                        <a:t>, TL, </a:t>
                      </a:r>
                      <a:r>
                        <a:rPr lang="ru-RU" sz="1100" u="none" strike="noStrike" dirty="0" err="1">
                          <a:effectLst/>
                        </a:rPr>
                        <a:t>Tis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Хирургическое лечение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трансуретральная резекция с фотодинамической терапией при раке мочевого пузыря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extLst>
                  <a:ext uri="{0D108BD9-81ED-4DB2-BD59-A6C34878D82A}">
                    <a16:rowId xmlns:a16="http://schemas.microsoft.com/office/drawing/2014/main" val="3174549401"/>
                  </a:ext>
                </a:extLst>
              </a:tr>
              <a:tr h="600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С15, С16.0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злокачественные новообразования пищевода и </a:t>
                      </a:r>
                      <a:r>
                        <a:rPr lang="ru-RU" sz="1100" u="none" strike="noStrike" dirty="0" err="1">
                          <a:effectLst/>
                        </a:rPr>
                        <a:t>кардии</a:t>
                      </a:r>
                      <a:r>
                        <a:rPr lang="ru-RU" sz="1100" u="none" strike="noStrike" dirty="0">
                          <a:effectLst/>
                        </a:rPr>
                        <a:t>: TL, </a:t>
                      </a:r>
                      <a:r>
                        <a:rPr lang="ru-RU" sz="1100" u="none" strike="noStrike" dirty="0" err="1">
                          <a:effectLst/>
                        </a:rPr>
                        <a:t>Tis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стенозирующий</a:t>
                      </a:r>
                      <a:r>
                        <a:rPr lang="ru-RU" sz="1100" u="none" strike="noStrike" dirty="0">
                          <a:effectLst/>
                        </a:rPr>
                        <a:t> рак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Хирургическое лечение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фотодинамическая терапия при раке пищевода и кардии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extLst>
                  <a:ext uri="{0D108BD9-81ED-4DB2-BD59-A6C34878D82A}">
                    <a16:rowId xmlns:a16="http://schemas.microsoft.com/office/drawing/2014/main" val="650815471"/>
                  </a:ext>
                </a:extLst>
              </a:tr>
              <a:tr h="1588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Новая группа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Видеоэндоскопические внутриполостные и видеоэндоскопические </a:t>
                      </a:r>
                      <a:r>
                        <a:rPr lang="ru-RU" sz="1100" u="none" strike="noStrike" dirty="0" err="1">
                          <a:effectLst/>
                        </a:rPr>
                        <a:t>внутрипросветные</a:t>
                      </a:r>
                      <a:r>
                        <a:rPr lang="ru-RU" sz="1100" u="none" strike="noStrike" dirty="0">
                          <a:effectLst/>
                        </a:rPr>
                        <a:t> хирургические вмешательства, интервенционные радиологические вмешательства, малоинвазивные органосохраняющие вмешательства при злокачественных новообразованиях, в том числе у детей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С17, C22, С23, С24, C25, С48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>
                          <a:effectLst/>
                        </a:rPr>
                        <a:t>нерезектабельные</a:t>
                      </a:r>
                      <a:r>
                        <a:rPr lang="ru-RU" sz="1100" u="none" strike="noStrike" dirty="0">
                          <a:effectLst/>
                        </a:rPr>
                        <a:t> опухоли поджелудочной железы,  злокачественные новообразования поджелудочной железы с </a:t>
                      </a:r>
                      <a:r>
                        <a:rPr lang="ru-RU" sz="1100" u="none" strike="noStrike" dirty="0" err="1">
                          <a:effectLst/>
                        </a:rPr>
                        <a:t>обтурацией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вирсунгова</a:t>
                      </a:r>
                      <a:r>
                        <a:rPr lang="ru-RU" sz="1100" u="none" strike="noStrike" dirty="0">
                          <a:effectLst/>
                        </a:rPr>
                        <a:t> протока, злокачественные образования желчных протоков, </a:t>
                      </a:r>
                      <a:r>
                        <a:rPr lang="ru-RU" sz="1100" u="none" strike="noStrike" dirty="0" err="1">
                          <a:effectLst/>
                        </a:rPr>
                        <a:t>нерезектабельные</a:t>
                      </a:r>
                      <a:r>
                        <a:rPr lang="ru-RU" sz="1100" u="none" strike="noStrike" dirty="0">
                          <a:effectLst/>
                        </a:rPr>
                        <a:t> злокачественные новообразования печени и внутрипеченочных желчных протоков, злокачественные новообразования общего желчного протока, </a:t>
                      </a:r>
                      <a:r>
                        <a:rPr lang="ru-RU" sz="1100" u="none" strike="noStrike" dirty="0" err="1">
                          <a:effectLst/>
                        </a:rPr>
                        <a:t>местнораспространенные</a:t>
                      </a:r>
                      <a:r>
                        <a:rPr lang="ru-RU" sz="1100" u="none" strike="noStrike" dirty="0">
                          <a:effectLst/>
                        </a:rPr>
                        <a:t> и диссеминированные формы первичных и рецидивных </a:t>
                      </a:r>
                      <a:r>
                        <a:rPr lang="ru-RU" sz="1100" u="none" strike="noStrike" dirty="0" err="1">
                          <a:effectLst/>
                        </a:rPr>
                        <a:t>неорганных</a:t>
                      </a:r>
                      <a:r>
                        <a:rPr lang="ru-RU" sz="1100" u="none" strike="noStrike" dirty="0">
                          <a:effectLst/>
                        </a:rPr>
                        <a:t> опухолей забрюшинного пространства, </a:t>
                      </a:r>
                      <a:r>
                        <a:rPr lang="ru-RU" sz="1100" u="none" strike="noStrike" dirty="0" err="1">
                          <a:effectLst/>
                        </a:rPr>
                        <a:t>местнораспространенные</a:t>
                      </a:r>
                      <a:r>
                        <a:rPr lang="ru-RU" sz="1100" u="none" strike="noStrike" dirty="0">
                          <a:effectLst/>
                        </a:rPr>
                        <a:t> и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диссеминированные формы злокачественных новообразований двенадцатиперстной и тонкой кишки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Хирургическое лечение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чрескожный энергетический нейролизис чревного сплетения под рентгентелевизионным контролем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extLst>
                  <a:ext uri="{0D108BD9-81ED-4DB2-BD59-A6C34878D82A}">
                    <a16:rowId xmlns:a16="http://schemas.microsoft.com/office/drawing/2014/main" val="3248539039"/>
                  </a:ext>
                </a:extLst>
              </a:tr>
              <a:tr h="14289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Трансплантология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838901"/>
                  </a:ext>
                </a:extLst>
              </a:tr>
              <a:tr h="3220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Перенос из ВМП 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ru-RU" sz="1100" u="none" strike="noStrike" dirty="0">
                          <a:effectLst/>
                        </a:rPr>
                        <a:t>Трансплантация почки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9757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N18.5, T86.1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терминальная стадия поражения почек. Врожденный нефротический синдром. Отмирание и отторжение трансплантата почки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Хирургическое лечение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трансплантация почки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6" marR="5496" marT="5496" marB="0" anchor="ctr"/>
                </a:tc>
                <a:extLst>
                  <a:ext uri="{0D108BD9-81ED-4DB2-BD59-A6C34878D82A}">
                    <a16:rowId xmlns:a16="http://schemas.microsoft.com/office/drawing/2014/main" val="197968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33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BD094-4F21-B00D-80DD-CB735A64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9BA382B-92FD-E2B1-4BFE-D6498B4429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0"/>
            <a:ext cx="11086590" cy="10890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dirty="0">
                <a:solidFill>
                  <a:srgbClr val="088AAB"/>
                </a:solidFill>
              </a:rPr>
              <a:t>РАЗВИТИЕ ПГГ В 2019-2026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5F7F0BD-C82F-55C1-B7A4-40E48F9745ED}"/>
              </a:ext>
            </a:extLst>
          </p:cNvPr>
          <p:cNvGraphicFramePr>
            <a:graphicFrameLocks noGrp="1"/>
          </p:cNvGraphicFramePr>
          <p:nvPr/>
        </p:nvGraphicFramePr>
        <p:xfrm>
          <a:off x="314423" y="1496962"/>
          <a:ext cx="11345781" cy="48080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4484">
                  <a:extLst>
                    <a:ext uri="{9D8B030D-6E8A-4147-A177-3AD203B41FA5}">
                      <a16:colId xmlns:a16="http://schemas.microsoft.com/office/drawing/2014/main" val="4090782155"/>
                    </a:ext>
                  </a:extLst>
                </a:gridCol>
                <a:gridCol w="1023364">
                  <a:extLst>
                    <a:ext uri="{9D8B030D-6E8A-4147-A177-3AD203B41FA5}">
                      <a16:colId xmlns:a16="http://schemas.microsoft.com/office/drawing/2014/main" val="1473023867"/>
                    </a:ext>
                  </a:extLst>
                </a:gridCol>
                <a:gridCol w="1352489">
                  <a:extLst>
                    <a:ext uri="{9D8B030D-6E8A-4147-A177-3AD203B41FA5}">
                      <a16:colId xmlns:a16="http://schemas.microsoft.com/office/drawing/2014/main" val="827509165"/>
                    </a:ext>
                  </a:extLst>
                </a:gridCol>
                <a:gridCol w="1114428">
                  <a:extLst>
                    <a:ext uri="{9D8B030D-6E8A-4147-A177-3AD203B41FA5}">
                      <a16:colId xmlns:a16="http://schemas.microsoft.com/office/drawing/2014/main" val="4134016731"/>
                    </a:ext>
                  </a:extLst>
                </a:gridCol>
                <a:gridCol w="1445892">
                  <a:extLst>
                    <a:ext uri="{9D8B030D-6E8A-4147-A177-3AD203B41FA5}">
                      <a16:colId xmlns:a16="http://schemas.microsoft.com/office/drawing/2014/main" val="4108084001"/>
                    </a:ext>
                  </a:extLst>
                </a:gridCol>
                <a:gridCol w="1678513">
                  <a:extLst>
                    <a:ext uri="{9D8B030D-6E8A-4147-A177-3AD203B41FA5}">
                      <a16:colId xmlns:a16="http://schemas.microsoft.com/office/drawing/2014/main" val="3649310766"/>
                    </a:ext>
                  </a:extLst>
                </a:gridCol>
                <a:gridCol w="1786195">
                  <a:extLst>
                    <a:ext uri="{9D8B030D-6E8A-4147-A177-3AD203B41FA5}">
                      <a16:colId xmlns:a16="http://schemas.microsoft.com/office/drawing/2014/main" val="3600237742"/>
                    </a:ext>
                  </a:extLst>
                </a:gridCol>
                <a:gridCol w="1840416">
                  <a:extLst>
                    <a:ext uri="{9D8B030D-6E8A-4147-A177-3AD203B41FA5}">
                      <a16:colId xmlns:a16="http://schemas.microsoft.com/office/drawing/2014/main" val="2028369758"/>
                    </a:ext>
                  </a:extLst>
                </a:gridCol>
              </a:tblGrid>
              <a:tr h="2646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8718172"/>
                  </a:ext>
                </a:extLst>
              </a:tr>
              <a:tr h="126699">
                <a:tc>
                  <a:txBody>
                    <a:bodyPr/>
                    <a:lstStyle/>
                    <a:p>
                      <a:pPr algn="l" fontAlgn="t"/>
                      <a:endParaRPr lang="ru-RU" sz="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8024328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ПП от 10.12.2018 г. №1506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ПП от 7.12.2019 г. №1610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ПП от 28.12.2020 г. №2299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ПП от 28.12.2021 г. №2505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ПП от 29.12.2022 г. №2497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ПП от 28.12.2023 </a:t>
                      </a:r>
                    </a:p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г. №2353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ПП от 27.12.2024 </a:t>
                      </a:r>
                    </a:p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г. №1940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ПП от 29.12.2025 </a:t>
                      </a:r>
                    </a:p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г. №2188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165476"/>
                  </a:ext>
                </a:extLst>
              </a:tr>
              <a:tr h="6086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Норматив на проф. осмотры в АМП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Нормативы на отдельные исследования в АМП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Норматив на углубленную диспансеризацию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Норматив на медицинскую реабилитацию в АМП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Норматив на диспансерное наблюдение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Детализация норматива на диспансерное наблюдение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В ПГГ приведен минимальный размер базовой ставки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В ПГГ включены новые территории.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7863609"/>
                  </a:ext>
                </a:extLst>
              </a:tr>
              <a:tr h="730756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Норматив на "Онкологию" в КС и ДС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Установлен размер финансового обеспечения ФАП и ФП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Добавлено тестирование на COVID19 и КСГ по нему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Приложение со средними нормативами объемов и финансирования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Медицинская реабилитация выделена в отдельный блок нормативов (АМП,ДС,КС)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Выделен норматив на Гепатит С в ДС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Пациентам с гепатитом С медицинские организации могут предоставлять лекарственные препараты для приема на дому.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Определен порядок оказания МП инвалидам, участникам СВО, оказания МП с применением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телемедицинских технологий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207502"/>
                  </a:ext>
                </a:extLst>
              </a:tr>
              <a:tr h="183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Расширена возможность оплаты по </a:t>
                      </a:r>
                      <a:r>
                        <a:rPr lang="ru-RU" sz="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подушевому</a:t>
                      </a: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принципу стационарной помощи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ВМП III - ССХ</a:t>
                      </a:r>
                    </a:p>
                    <a:p>
                      <a:pPr algn="l" fontAlgn="t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трансплантация органов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Расширение Критериев качества и доступности МП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Оплата лечения с противоопухолевой терапией с 2026 г. будет производиться исходя из фактически использованных лекарственных препаратов.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Расширение Критериев качества и доступности МП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 ССЗ, установлены критерии для СМО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067364"/>
                  </a:ext>
                </a:extLst>
              </a:tr>
              <a:tr h="7409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Норматив на ЭКО в ДС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6146417"/>
                  </a:ext>
                </a:extLst>
              </a:tr>
              <a:tr h="47634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Исключен норматив на ВМП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Отдельное финансирования ФедМО в ОМС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Приложение с перечнем исследований рамках диспансеризации взрослого населения репродуктивного </a:t>
                      </a:r>
                    </a:p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возраста по оценке </a:t>
                      </a:r>
                    </a:p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репродуктивного здоровья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Введены новые нормативы на  диспансеризацию репродуктивного здоровья и позитронную эмиссионную томографию, школы для пациентов с ХНИЗ, в том числе СД и тд.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Введены новые нормативы на  консультации с применением телемедицинских технологий, Дистанционное наблюдение за состоянием здоровья пациентов, дополнительные исследования, трансплантация почки и </a:t>
                      </a:r>
                      <a:r>
                        <a:rPr lang="ru-RU" sz="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тд</a:t>
                      </a: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994591"/>
                  </a:ext>
                </a:extLst>
              </a:tr>
              <a:tr h="1000359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Модель КСГ включена в ПГГ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31887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5AC1EB9-EADF-7613-3F7E-2CB36128C771}"/>
              </a:ext>
            </a:extLst>
          </p:cNvPr>
          <p:cNvGrpSpPr/>
          <p:nvPr/>
        </p:nvGrpSpPr>
        <p:grpSpPr>
          <a:xfrm>
            <a:off x="314423" y="863504"/>
            <a:ext cx="11654592" cy="736154"/>
            <a:chOff x="268704" y="881366"/>
            <a:chExt cx="11654592" cy="736154"/>
          </a:xfrm>
        </p:grpSpPr>
        <p:sp>
          <p:nvSpPr>
            <p:cNvPr id="5" name="Стрелка: вправо с вырезом 1">
              <a:extLst>
                <a:ext uri="{FF2B5EF4-FFF2-40B4-BE49-F238E27FC236}">
                  <a16:creationId xmlns:a16="http://schemas.microsoft.com/office/drawing/2014/main" id="{EDCA48A8-7DF1-DFBA-B1CC-031D61A56FD7}"/>
                </a:ext>
              </a:extLst>
            </p:cNvPr>
            <p:cNvSpPr/>
            <p:nvPr/>
          </p:nvSpPr>
          <p:spPr>
            <a:xfrm>
              <a:off x="9359108" y="881366"/>
              <a:ext cx="2564188" cy="733926"/>
            </a:xfrm>
            <a:prstGeom prst="notch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AFD09B1F-EFE5-E73A-E99D-7711D7D205A7}"/>
                </a:ext>
              </a:extLst>
            </p:cNvPr>
            <p:cNvGrpSpPr/>
            <p:nvPr/>
          </p:nvGrpSpPr>
          <p:grpSpPr>
            <a:xfrm>
              <a:off x="268704" y="881366"/>
              <a:ext cx="9656769" cy="736154"/>
              <a:chOff x="268704" y="1393430"/>
              <a:chExt cx="10358355" cy="736154"/>
            </a:xfrm>
          </p:grpSpPr>
          <p:sp>
            <p:nvSpPr>
              <p:cNvPr id="7" name="Стрелка: вправо с вырезом 10">
                <a:extLst>
                  <a:ext uri="{FF2B5EF4-FFF2-40B4-BE49-F238E27FC236}">
                    <a16:creationId xmlns:a16="http://schemas.microsoft.com/office/drawing/2014/main" id="{A6F573A5-5910-7A22-CACC-60D69E2752BE}"/>
                  </a:ext>
                </a:extLst>
              </p:cNvPr>
              <p:cNvSpPr/>
              <p:nvPr/>
            </p:nvSpPr>
            <p:spPr>
              <a:xfrm>
                <a:off x="8190469" y="1393430"/>
                <a:ext cx="2436590" cy="733926"/>
              </a:xfrm>
              <a:prstGeom prst="notched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Стрелка: вправо с вырезом 11">
                <a:extLst>
                  <a:ext uri="{FF2B5EF4-FFF2-40B4-BE49-F238E27FC236}">
                    <a16:creationId xmlns:a16="http://schemas.microsoft.com/office/drawing/2014/main" id="{C6B414D1-3D0F-DD6A-203D-B63AE3D2A4D8}"/>
                  </a:ext>
                </a:extLst>
              </p:cNvPr>
              <p:cNvSpPr/>
              <p:nvPr/>
            </p:nvSpPr>
            <p:spPr>
              <a:xfrm>
                <a:off x="6684733" y="1393430"/>
                <a:ext cx="2226910" cy="733926"/>
              </a:xfrm>
              <a:prstGeom prst="notchedRigh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Стрелка: вправо с вырезом 12">
                <a:extLst>
                  <a:ext uri="{FF2B5EF4-FFF2-40B4-BE49-F238E27FC236}">
                    <a16:creationId xmlns:a16="http://schemas.microsoft.com/office/drawing/2014/main" id="{ADBF13C1-050C-8BCB-49A7-FAE6CED56EB2}"/>
                  </a:ext>
                </a:extLst>
              </p:cNvPr>
              <p:cNvSpPr/>
              <p:nvPr/>
            </p:nvSpPr>
            <p:spPr>
              <a:xfrm>
                <a:off x="5373723" y="1394544"/>
                <a:ext cx="1607696" cy="733926"/>
              </a:xfrm>
              <a:prstGeom prst="notched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Стрелка: вправо с вырезом 13">
                <a:extLst>
                  <a:ext uri="{FF2B5EF4-FFF2-40B4-BE49-F238E27FC236}">
                    <a16:creationId xmlns:a16="http://schemas.microsoft.com/office/drawing/2014/main" id="{B0052C34-5199-1730-30CC-16D2C51FB408}"/>
                  </a:ext>
                </a:extLst>
              </p:cNvPr>
              <p:cNvSpPr/>
              <p:nvPr/>
            </p:nvSpPr>
            <p:spPr>
              <a:xfrm>
                <a:off x="4028931" y="1394544"/>
                <a:ext cx="1544101" cy="733926"/>
              </a:xfrm>
              <a:prstGeom prst="notchedRight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Стрелка: вправо с вырезом 14">
                <a:extLst>
                  <a:ext uri="{FF2B5EF4-FFF2-40B4-BE49-F238E27FC236}">
                    <a16:creationId xmlns:a16="http://schemas.microsoft.com/office/drawing/2014/main" id="{FFF6C438-6C30-2E8E-2B2F-58B01C16896C}"/>
                  </a:ext>
                </a:extLst>
              </p:cNvPr>
              <p:cNvSpPr/>
              <p:nvPr/>
            </p:nvSpPr>
            <p:spPr>
              <a:xfrm>
                <a:off x="2671536" y="1395658"/>
                <a:ext cx="1607696" cy="733926"/>
              </a:xfrm>
              <a:prstGeom prst="notched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Стрелка: вправо с вырезом 15">
                <a:extLst>
                  <a:ext uri="{FF2B5EF4-FFF2-40B4-BE49-F238E27FC236}">
                    <a16:creationId xmlns:a16="http://schemas.microsoft.com/office/drawing/2014/main" id="{ABF5F36E-3460-4B5C-8B06-44AAE26A880E}"/>
                  </a:ext>
                </a:extLst>
              </p:cNvPr>
              <p:cNvSpPr/>
              <p:nvPr/>
            </p:nvSpPr>
            <p:spPr>
              <a:xfrm>
                <a:off x="1401183" y="1395658"/>
                <a:ext cx="1516046" cy="733926"/>
              </a:xfrm>
              <a:prstGeom prst="notched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Стрелка: вправо с вырезом 16">
                <a:extLst>
                  <a:ext uri="{FF2B5EF4-FFF2-40B4-BE49-F238E27FC236}">
                    <a16:creationId xmlns:a16="http://schemas.microsoft.com/office/drawing/2014/main" id="{E4E54DE2-38B4-489E-E841-BA61ACD0DA73}"/>
                  </a:ext>
                </a:extLst>
              </p:cNvPr>
              <p:cNvSpPr/>
              <p:nvPr/>
            </p:nvSpPr>
            <p:spPr>
              <a:xfrm>
                <a:off x="268704" y="1395658"/>
                <a:ext cx="1362002" cy="733926"/>
              </a:xfrm>
              <a:prstGeom prst="notchedRightArrow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21CAF3C-D63F-F31E-7B0C-F3145D468091}"/>
              </a:ext>
            </a:extLst>
          </p:cNvPr>
          <p:cNvSpPr/>
          <p:nvPr/>
        </p:nvSpPr>
        <p:spPr>
          <a:xfrm>
            <a:off x="9795613" y="1705749"/>
            <a:ext cx="1864592" cy="4422489"/>
          </a:xfrm>
          <a:prstGeom prst="roundRect">
            <a:avLst>
              <a:gd name="adj" fmla="val 7236"/>
            </a:avLst>
          </a:prstGeom>
          <a:noFill/>
          <a:ln>
            <a:solidFill>
              <a:srgbClr val="9C7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220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91" y="224554"/>
            <a:ext cx="11335629" cy="110640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Пересчитаны нормативы по группам методов ВМП1, перенесенных из ВМП 2 в 2025году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84121"/>
              </p:ext>
            </p:extLst>
          </p:nvPr>
        </p:nvGraphicFramePr>
        <p:xfrm>
          <a:off x="487680" y="1290320"/>
          <a:ext cx="10601863" cy="53038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6640">
                  <a:extLst>
                    <a:ext uri="{9D8B030D-6E8A-4147-A177-3AD203B41FA5}">
                      <a16:colId xmlns:a16="http://schemas.microsoft.com/office/drawing/2014/main" val="59476109"/>
                    </a:ext>
                  </a:extLst>
                </a:gridCol>
                <a:gridCol w="7950288">
                  <a:extLst>
                    <a:ext uri="{9D8B030D-6E8A-4147-A177-3AD203B41FA5}">
                      <a16:colId xmlns:a16="http://schemas.microsoft.com/office/drawing/2014/main" val="3317660711"/>
                    </a:ext>
                  </a:extLst>
                </a:gridCol>
                <a:gridCol w="1594935">
                  <a:extLst>
                    <a:ext uri="{9D8B030D-6E8A-4147-A177-3AD203B41FA5}">
                      <a16:colId xmlns:a16="http://schemas.microsoft.com/office/drawing/2014/main" val="1304993653"/>
                    </a:ext>
                  </a:extLst>
                </a:gridCol>
              </a:tblGrid>
              <a:tr h="66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</a:rPr>
                        <a:t>№ группы ВМП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</a:rPr>
                        <a:t>Наименование вида ВМП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8355826"/>
                  </a:ext>
                </a:extLst>
              </a:tr>
              <a:tr h="6694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dirty="0">
                          <a:effectLst/>
                        </a:rPr>
                        <a:t>Сердечно-сосудистая хирургия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818550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</a:rPr>
                        <a:t>67.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</a:rPr>
                        <a:t>Хирургическое лечение врожденных, ревматических и неревматических пороков клапанов сердца, опухолей сердца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5613586"/>
                  </a:ext>
                </a:extLst>
              </a:tr>
              <a:tr h="6694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dirty="0">
                          <a:effectLst/>
                        </a:rPr>
                        <a:t>Травматология и ортопедия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78070"/>
                  </a:ext>
                </a:extLst>
              </a:tr>
              <a:tr h="20083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200">
                          <a:effectLst/>
                        </a:rPr>
                        <a:t>77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</a:rPr>
                        <a:t>Реплантация конечностей и их сегментов с применением микрохирургической техники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2157594"/>
                  </a:ext>
                </a:extLst>
              </a:tr>
              <a:tr h="602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Реконструктивно-пластические операции при комбинированных дефектах и деформациях дистальных отделов конечностей с использованием чрескостных аппаратов и прецизионной техники, а также с замещением мягкотканых и костных хрящевых дефектов синтетическими и биологическими материалами</a:t>
                      </a:r>
                      <a:endParaRPr lang="ru-RU" sz="1200"/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1337924"/>
                  </a:ext>
                </a:extLst>
              </a:tr>
              <a:tr h="535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Реконструктивно-пластические операции на костях таза, верхних и нижних конечностях с использованием погружных или наружных фиксирующих устройств, синтетических и биологических остеозамещающих материалов, компьютерной навигации</a:t>
                      </a:r>
                      <a:endParaRPr lang="ru-RU" sz="1200"/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390310"/>
                  </a:ext>
                </a:extLst>
              </a:tr>
              <a:tr h="20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Микрохирургическая пересадка комплексов тканей с восстановлением их кровоснабжения</a:t>
                      </a:r>
                      <a:endParaRPr lang="ru-RU" sz="1200"/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1948273"/>
                  </a:ext>
                </a:extLst>
              </a:tr>
              <a:tr h="401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</a:rPr>
                        <a:t>78.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</a:rPr>
                        <a:t>Пластика крупных суставов конечностей с восстановлением целостности внутрисуставных образований, замещением костно-хрящевых дефектов синтетическими и биологическими материалами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8794841"/>
                  </a:ext>
                </a:extLst>
              </a:tr>
              <a:tr h="6694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dirty="0">
                          <a:effectLst/>
                        </a:rPr>
                        <a:t>Хирургия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083141"/>
                  </a:ext>
                </a:extLst>
              </a:tr>
              <a:tr h="33471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</a:rPr>
                        <a:t>84.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</a:rPr>
                        <a:t>Микрохирургические, расширенные, комбинированные и реконструктивно-пластические операции на поджелудочной железе, в том числе лапароскопически ассистированные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7483268"/>
                  </a:ext>
                </a:extLst>
              </a:tr>
              <a:tr h="602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Микрохирургические и реконструктивно-пластические операции на печени, желчных протоках и сосудах печени, в том числе эндоваскулярные операции на сосудах печени, и реконструктивные операции на сосудах системы воротной вены, стентирование внутри- и внепеченочных желчных протоков</a:t>
                      </a:r>
                      <a:endParaRPr lang="ru-RU" sz="1200"/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8361895"/>
                  </a:ext>
                </a:extLst>
              </a:tr>
              <a:tr h="267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Реконструктивно-пластические, в том числе лапароскопически ассистированные операции на прямой кишке и промежности</a:t>
                      </a:r>
                      <a:endParaRPr lang="ru-RU" sz="1200"/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5494788"/>
                  </a:ext>
                </a:extLst>
              </a:tr>
              <a:tr h="133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Реконструктивно-пластические операции на пищеводе, желудке</a:t>
                      </a:r>
                      <a:endParaRPr lang="ru-RU" sz="1200"/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8258861"/>
                  </a:ext>
                </a:extLst>
              </a:tr>
              <a:tr h="535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</a:rPr>
                        <a:t>85.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</a:rPr>
                        <a:t>Реконструктивно-пластические операции на поджелудочной железе, печени и желчных протоках, пищеводе, желудке, тонкой и толстой кишке, операции на надпочечниках и при новообразованиях забрюшинного пространства с использованием робототехники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133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0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433" y="249269"/>
            <a:ext cx="11335629" cy="5655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Новые методы ВМП2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34526"/>
              </p:ext>
            </p:extLst>
          </p:nvPr>
        </p:nvGraphicFramePr>
        <p:xfrm>
          <a:off x="491704" y="814820"/>
          <a:ext cx="11197086" cy="4813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919">
                  <a:extLst>
                    <a:ext uri="{9D8B030D-6E8A-4147-A177-3AD203B41FA5}">
                      <a16:colId xmlns:a16="http://schemas.microsoft.com/office/drawing/2014/main" val="3497038051"/>
                    </a:ext>
                  </a:extLst>
                </a:gridCol>
                <a:gridCol w="1875542">
                  <a:extLst>
                    <a:ext uri="{9D8B030D-6E8A-4147-A177-3AD203B41FA5}">
                      <a16:colId xmlns:a16="http://schemas.microsoft.com/office/drawing/2014/main" val="2743812558"/>
                    </a:ext>
                  </a:extLst>
                </a:gridCol>
                <a:gridCol w="2073353">
                  <a:extLst>
                    <a:ext uri="{9D8B030D-6E8A-4147-A177-3AD203B41FA5}">
                      <a16:colId xmlns:a16="http://schemas.microsoft.com/office/drawing/2014/main" val="3682397362"/>
                    </a:ext>
                  </a:extLst>
                </a:gridCol>
                <a:gridCol w="2530029">
                  <a:extLst>
                    <a:ext uri="{9D8B030D-6E8A-4147-A177-3AD203B41FA5}">
                      <a16:colId xmlns:a16="http://schemas.microsoft.com/office/drawing/2014/main" val="2190081699"/>
                    </a:ext>
                  </a:extLst>
                </a:gridCol>
                <a:gridCol w="693560">
                  <a:extLst>
                    <a:ext uri="{9D8B030D-6E8A-4147-A177-3AD203B41FA5}">
                      <a16:colId xmlns:a16="http://schemas.microsoft.com/office/drawing/2014/main" val="624017072"/>
                    </a:ext>
                  </a:extLst>
                </a:gridCol>
                <a:gridCol w="3008683">
                  <a:extLst>
                    <a:ext uri="{9D8B030D-6E8A-4147-A177-3AD203B41FA5}">
                      <a16:colId xmlns:a16="http://schemas.microsoft.com/office/drawing/2014/main" val="3251308220"/>
                    </a:ext>
                  </a:extLst>
                </a:gridCol>
              </a:tblGrid>
              <a:tr h="5769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№ группы ВМП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Наименование вида высокотехнологичной медицинской помощи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Коды по МКБ-10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Модель пациента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Вид лечения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Метод лечения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extLst>
                  <a:ext uri="{0D108BD9-81ED-4DB2-BD59-A6C34878D82A}">
                    <a16:rowId xmlns:a16="http://schemas.microsoft.com/office/drawing/2014/main" val="1522647032"/>
                  </a:ext>
                </a:extLst>
              </a:tr>
              <a:tr h="2906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Онкология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400784"/>
                  </a:ext>
                </a:extLst>
              </a:tr>
              <a:tr h="2286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Новая группа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Инновационная интенсивная сопроводительная терапия у детей со ЗНО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С00, С01, С02, С03, С04, С05, С06, С07, С08, С09, С10,С11, C38, C40, C41, С22, C47.0, C47.3, C47.4, C47.5, C47.6, C47.8, C47.9, С69, C48.0, C49, С52, С56, С62, С64, С65, С66, С67, С68,С70, С72, С73, C71, C74.0, C74.1, C74.9,С75, C76.0, C76.1, C76.2,С76.3, C76.7, C76.8, C81, C82, C83, C84, C85, C90, C91, C92, C93, С92.3, C94.0, С95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дети на любом  этапе лечения злокачественных новообразований, требующие интенсивной сопроводительной терапии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терапевтическое лечение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применение селективной гемосорбции в комбинации с </a:t>
                      </a:r>
                      <a:r>
                        <a:rPr lang="ru-RU" sz="1200" u="none" strike="noStrike" dirty="0" err="1">
                          <a:effectLst/>
                        </a:rPr>
                        <a:t>гемодиафильтрацией</a:t>
                      </a:r>
                      <a:r>
                        <a:rPr lang="ru-RU" sz="1200" u="none" strike="noStrike" dirty="0">
                          <a:effectLst/>
                        </a:rPr>
                        <a:t> с/без антимикробной терапией в лечении осложнений у пациентов детского возраста со ЗНО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extLst>
                  <a:ext uri="{0D108BD9-81ED-4DB2-BD59-A6C34878D82A}">
                    <a16:rowId xmlns:a16="http://schemas.microsoft.com/office/drawing/2014/main" val="3232152960"/>
                  </a:ext>
                </a:extLst>
              </a:tr>
              <a:tr h="1659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Новая группа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Инновационная химиолучевая терапия у детей с солидными злокачественными новообразованиями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C00 - C14, C15 - C17, C18 - C22, C23 - C25, C30, C31, C32, C33, C34, C37, С38, C39, C40, C41, С43, C44, С 45, С47, C48, C49, C50, C51, С52, С53, С54, C55, С 56, C60, C61, С62, C64, C67, C68, С69, С70, С71, С72, C73, C74, C77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дети с солидными злокачественными новообразованиями, требующие симультанного проведения лучевой и химиотерапевтической терапии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терапевтическое лечение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инновационная симультанная лучевая терапия с проведением химиотерапии у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2" marR="6882" marT="6882" marB="0" anchor="ctr"/>
                </a:tc>
                <a:extLst>
                  <a:ext uri="{0D108BD9-81ED-4DB2-BD59-A6C34878D82A}">
                    <a16:rowId xmlns:a16="http://schemas.microsoft.com/office/drawing/2014/main" val="417450269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772160" y="5864696"/>
            <a:ext cx="10647680" cy="565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88AAB"/>
                </a:solidFill>
                <a:latin typeface="Erbaum Book" panose="01000000000000000000" pitchFamily="2" charset="-52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/>
              <a:t>В ВМП3 рассматривается включение </a:t>
            </a:r>
            <a:r>
              <a:rPr lang="en-US" sz="2800" b="1" dirty="0"/>
              <a:t>CAR-T</a:t>
            </a:r>
            <a:r>
              <a:rPr lang="ru-RU" sz="2800" b="1" dirty="0"/>
              <a:t> и мРНК вакцин</a:t>
            </a:r>
          </a:p>
        </p:txBody>
      </p:sp>
    </p:spTree>
    <p:extLst>
      <p:ext uri="{BB962C8B-B14F-4D97-AF65-F5344CB8AC3E}">
        <p14:creationId xmlns:p14="http://schemas.microsoft.com/office/powerpoint/2010/main" val="1645067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A1E46-5CC2-4BE3-8ECE-1D7E502C420A}"/>
              </a:ext>
            </a:extLst>
          </p:cNvPr>
          <p:cNvSpPr/>
          <p:nvPr/>
        </p:nvSpPr>
        <p:spPr>
          <a:xfrm>
            <a:off x="1188720" y="1171339"/>
            <a:ext cx="8019288" cy="3738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1EF4657-8CCE-4AE1-B5E7-31005F8997BF}"/>
              </a:ext>
            </a:extLst>
          </p:cNvPr>
          <p:cNvGrpSpPr/>
          <p:nvPr/>
        </p:nvGrpSpPr>
        <p:grpSpPr>
          <a:xfrm>
            <a:off x="1252728" y="1229447"/>
            <a:ext cx="7860136" cy="3597820"/>
            <a:chOff x="1693807" y="1224281"/>
            <a:chExt cx="6622608" cy="3816424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E2AD49A9-B9FA-4E5C-A93E-FDC4A0D84B80}"/>
                </a:ext>
              </a:extLst>
            </p:cNvPr>
            <p:cNvCxnSpPr/>
            <p:nvPr/>
          </p:nvCxnSpPr>
          <p:spPr>
            <a:xfrm flipV="1">
              <a:off x="3693325" y="1417340"/>
              <a:ext cx="0" cy="2880320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0A271E40-722F-4767-97FD-917DD363D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6044" y="1417340"/>
              <a:ext cx="0" cy="2880320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E3121618-2E86-4259-AD9A-4A4D18EEB7AC}"/>
                </a:ext>
              </a:extLst>
            </p:cNvPr>
            <p:cNvCxnSpPr/>
            <p:nvPr/>
          </p:nvCxnSpPr>
          <p:spPr>
            <a:xfrm flipV="1">
              <a:off x="6068195" y="1417340"/>
              <a:ext cx="0" cy="2880320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6A7B9A8-D95F-41F2-95E7-F1DAF9040B64}"/>
                </a:ext>
              </a:extLst>
            </p:cNvPr>
            <p:cNvSpPr/>
            <p:nvPr/>
          </p:nvSpPr>
          <p:spPr>
            <a:xfrm>
              <a:off x="2510732" y="1224281"/>
              <a:ext cx="701373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</a:rPr>
                <a:t>I</a:t>
              </a:r>
              <a:endParaRPr lang="ru-RU" sz="28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51A6AFF5-2ABA-49D6-9113-C50C329EE70D}"/>
                </a:ext>
              </a:extLst>
            </p:cNvPr>
            <p:cNvSpPr/>
            <p:nvPr/>
          </p:nvSpPr>
          <p:spPr>
            <a:xfrm>
              <a:off x="3831113" y="1237320"/>
              <a:ext cx="701373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</a:rPr>
                <a:t>II</a:t>
              </a:r>
              <a:endParaRPr lang="ru-RU" sz="28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5795E567-726F-4B3C-8786-5F7036352206}"/>
                </a:ext>
              </a:extLst>
            </p:cNvPr>
            <p:cNvSpPr/>
            <p:nvPr/>
          </p:nvSpPr>
          <p:spPr>
            <a:xfrm>
              <a:off x="5015776" y="1250359"/>
              <a:ext cx="701373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</a:rPr>
                <a:t>III</a:t>
              </a:r>
              <a:endParaRPr lang="ru-RU" sz="28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3BEEBC3-DB69-4DDF-AFE6-1D80915CC4ED}"/>
                </a:ext>
              </a:extLst>
            </p:cNvPr>
            <p:cNvSpPr/>
            <p:nvPr/>
          </p:nvSpPr>
          <p:spPr>
            <a:xfrm>
              <a:off x="6808372" y="1242343"/>
              <a:ext cx="701373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</a:rPr>
                <a:t>IV</a:t>
              </a:r>
              <a:endParaRPr lang="ru-RU" sz="28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graphicFrame>
          <p:nvGraphicFramePr>
            <p:cNvPr id="22" name="Диаграмма 21">
              <a:extLst>
                <a:ext uri="{FF2B5EF4-FFF2-40B4-BE49-F238E27FC236}">
                  <a16:creationId xmlns:a16="http://schemas.microsoft.com/office/drawing/2014/main" id="{D4DA010B-FDA0-4583-8DB1-0FFF3436AAB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93807" y="1584321"/>
            <a:ext cx="6622608" cy="3456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AAF828E-29E7-4825-B4D5-BC5D50C9A98D}"/>
              </a:ext>
            </a:extLst>
          </p:cNvPr>
          <p:cNvSpPr/>
          <p:nvPr/>
        </p:nvSpPr>
        <p:spPr>
          <a:xfrm>
            <a:off x="612648" y="5118650"/>
            <a:ext cx="9793224" cy="145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IV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– настоящее время</a:t>
            </a:r>
            <a:endParaRPr lang="en-US" sz="1400" b="1" dirty="0">
              <a:solidFill>
                <a:schemeClr val="tx1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продолжение </a:t>
            </a:r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совершенствования</a:t>
            </a:r>
            <a:r>
              <a:rPr lang="ru-RU" sz="14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модели</a:t>
            </a:r>
            <a:endParaRPr lang="en-US" sz="1400" dirty="0">
              <a:solidFill>
                <a:schemeClr val="accent6">
                  <a:lumMod val="1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изменение подхода к оплате лечения с применением </a:t>
            </a:r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генно-инженерных и биологических препаратов</a:t>
            </a:r>
            <a:endParaRPr lang="en-US" sz="1400" b="1" dirty="0">
              <a:solidFill>
                <a:schemeClr val="accent6">
                  <a:lumMod val="1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новый принцип расчета стоимости лекарственных препаратов – на основе </a:t>
            </a:r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средней закупочной </a:t>
            </a:r>
            <a:r>
              <a:rPr lang="ru-RU" sz="14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цены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315E31-B4E0-4298-A602-C3BCF7DD6B73}"/>
              </a:ext>
            </a:extLst>
          </p:cNvPr>
          <p:cNvSpPr/>
          <p:nvPr/>
        </p:nvSpPr>
        <p:spPr>
          <a:xfrm>
            <a:off x="9721429" y="1109668"/>
            <a:ext cx="2306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</a:t>
            </a:r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– модель КСГ внедрена в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пилотных регионах</a:t>
            </a:r>
            <a:endParaRPr lang="en-US" sz="1600" b="1" dirty="0">
              <a:solidFill>
                <a:schemeClr val="accent6">
                  <a:lumMod val="1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8DAAFA9-AB46-441A-BA39-DC55CC693E8F}"/>
              </a:ext>
            </a:extLst>
          </p:cNvPr>
          <p:cNvSpPr/>
          <p:nvPr/>
        </p:nvSpPr>
        <p:spPr>
          <a:xfrm>
            <a:off x="9721429" y="2131009"/>
            <a:ext cx="2249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II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–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модель КСГ внедрена на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федеральном уровне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A8A74F-E186-4F69-BEDE-E61CD7FA50DB}"/>
              </a:ext>
            </a:extLst>
          </p:cNvPr>
          <p:cNvSpPr/>
          <p:nvPr/>
        </p:nvSpPr>
        <p:spPr>
          <a:xfrm>
            <a:off x="9723941" y="3395469"/>
            <a:ext cx="24792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III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–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начало приведение модели КСГ в соответствие с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клиническими рекомендациями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расширение классификационных критериев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F0C0A334-E7E0-4591-B6C8-4892043C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1"/>
            <a:ext cx="7860136" cy="149238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Развитие модели КСГ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3933783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Принципы формирования КСГ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2079" y="1359023"/>
            <a:ext cx="11335629" cy="4625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88AAB"/>
                </a:solidFill>
                <a:latin typeface="Erbaum Book" panose="01000000000000000000" pitchFamily="2" charset="-52"/>
                <a:ea typeface="+mj-ea"/>
                <a:cs typeface="+mj-cs"/>
              </a:defRPr>
            </a:lvl1pPr>
          </a:lstStyle>
          <a:p>
            <a:pPr marL="342900" indent="-3429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 результатам актуализации ВМП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 результатам обработки предложений по актуализации модели КСГ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 результатам проработки Клинических рекомендаций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 результатам актуализации цен на лекарственные препараты и расходные материалы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4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6249" y="178218"/>
            <a:ext cx="11620500" cy="38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solidFill>
                  <a:srgbClr val="088A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Принципы формирования КСГ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756" y="780807"/>
            <a:ext cx="11210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Ежегодно увеличивается количество КСГ, пересчитываемых на основании актуальных параметров.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2160" y="1312871"/>
            <a:ext cx="159054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u="sng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Справочно</a:t>
            </a:r>
            <a:r>
              <a:rPr lang="ru-RU" sz="105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2026г: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Круглосуточный стационар:</a:t>
            </a:r>
          </a:p>
          <a:p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468 групп (КСГ)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Дневной стационар:</a:t>
            </a:r>
          </a:p>
          <a:p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224 групп (КСГ)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Всего: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692 КСГ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50143" y="2439555"/>
          <a:ext cx="4861244" cy="3255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993">
                  <a:extLst>
                    <a:ext uri="{9D8B030D-6E8A-4147-A177-3AD203B41FA5}">
                      <a16:colId xmlns:a16="http://schemas.microsoft.com/office/drawing/2014/main" val="1005120560"/>
                    </a:ext>
                  </a:extLst>
                </a:gridCol>
                <a:gridCol w="805568">
                  <a:extLst>
                    <a:ext uri="{9D8B030D-6E8A-4147-A177-3AD203B41FA5}">
                      <a16:colId xmlns:a16="http://schemas.microsoft.com/office/drawing/2014/main" val="3180723903"/>
                    </a:ext>
                  </a:extLst>
                </a:gridCol>
                <a:gridCol w="768100">
                  <a:extLst>
                    <a:ext uri="{9D8B030D-6E8A-4147-A177-3AD203B41FA5}">
                      <a16:colId xmlns:a16="http://schemas.microsoft.com/office/drawing/2014/main" val="2583713529"/>
                    </a:ext>
                  </a:extLst>
                </a:gridCol>
                <a:gridCol w="830547">
                  <a:extLst>
                    <a:ext uri="{9D8B030D-6E8A-4147-A177-3AD203B41FA5}">
                      <a16:colId xmlns:a16="http://schemas.microsoft.com/office/drawing/2014/main" val="2173463209"/>
                    </a:ext>
                  </a:extLst>
                </a:gridCol>
                <a:gridCol w="882843">
                  <a:extLst>
                    <a:ext uri="{9D8B030D-6E8A-4147-A177-3AD203B41FA5}">
                      <a16:colId xmlns:a16="http://schemas.microsoft.com/office/drawing/2014/main" val="3113484539"/>
                    </a:ext>
                  </a:extLst>
                </a:gridCol>
                <a:gridCol w="860193">
                  <a:extLst>
                    <a:ext uri="{9D8B030D-6E8A-4147-A177-3AD203B41FA5}">
                      <a16:colId xmlns:a16="http://schemas.microsoft.com/office/drawing/2014/main" val="1107418330"/>
                    </a:ext>
                  </a:extLst>
                </a:gridCol>
              </a:tblGrid>
              <a:tr h="284924">
                <a:tc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Кишечные инфекции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33444"/>
                  </a:ext>
                </a:extLst>
              </a:tr>
              <a:tr h="284924">
                <a:tc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Инсульты, </a:t>
                      </a: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Стентирование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Инсульты, </a:t>
                      </a: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Стентирование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20361"/>
                  </a:ext>
                </a:extLst>
              </a:tr>
              <a:tr h="250166">
                <a:tc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kern="120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Интравитреальное</a:t>
                      </a: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введение ЛП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kern="12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Интравитреальное введение ЛП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47241"/>
                  </a:ext>
                </a:extLst>
              </a:tr>
              <a:tr h="35365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Лапароскопические</a:t>
                      </a:r>
                      <a:r>
                        <a:rPr lang="ru-RU" sz="7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операции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Лапароскопические</a:t>
                      </a:r>
                      <a:r>
                        <a:rPr lang="ru-RU" sz="7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операции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Лапароскопические</a:t>
                      </a:r>
                      <a:r>
                        <a:rPr lang="ru-RU" sz="7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операции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36922"/>
                  </a:ext>
                </a:extLst>
              </a:tr>
              <a:tr h="353652">
                <a:tc>
                  <a:txBody>
                    <a:bodyPr/>
                    <a:lstStyle/>
                    <a:p>
                      <a:pPr algn="ctr"/>
                      <a:endParaRPr lang="ru-RU" sz="1000" b="1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ГИБП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ГИБП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ГИБП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ГИБП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079771"/>
                  </a:ext>
                </a:extLst>
              </a:tr>
              <a:tr h="353652">
                <a:tc>
                  <a:txBody>
                    <a:bodyPr/>
                    <a:lstStyle/>
                    <a:p>
                      <a:pPr algn="ctr"/>
                      <a:endParaRPr lang="ru-RU" sz="1000" b="1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Гепатиты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Гепатиты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Гепатиты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Гепатиты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37162"/>
                  </a:ext>
                </a:extLst>
              </a:tr>
              <a:tr h="35365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Онкогематология</a:t>
                      </a:r>
                      <a:r>
                        <a:rPr lang="ru-RU" sz="8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800" b="1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взр</a:t>
                      </a:r>
                      <a:r>
                        <a:rPr lang="ru-RU" sz="8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Онкогематология</a:t>
                      </a:r>
                      <a:r>
                        <a:rPr lang="ru-RU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8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взр</a:t>
                      </a:r>
                      <a:r>
                        <a:rPr lang="ru-RU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Онкогематология</a:t>
                      </a:r>
                      <a:r>
                        <a:rPr lang="ru-RU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8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взр</a:t>
                      </a:r>
                      <a:r>
                        <a:rPr lang="ru-RU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Онкогематология</a:t>
                      </a:r>
                      <a:r>
                        <a:rPr lang="ru-RU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8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взр</a:t>
                      </a:r>
                      <a:r>
                        <a:rPr lang="ru-RU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Онкогематология</a:t>
                      </a:r>
                      <a:r>
                        <a:rPr lang="ru-RU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8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взр</a:t>
                      </a:r>
                      <a:r>
                        <a:rPr lang="ru-RU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62205"/>
                  </a:ext>
                </a:extLst>
              </a:tr>
              <a:tr h="35365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Онкология ПОЛТ</a:t>
                      </a:r>
                      <a:r>
                        <a:rPr lang="ru-RU" sz="800" b="1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800" b="1" baseline="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взр</a:t>
                      </a:r>
                      <a:r>
                        <a:rPr lang="ru-RU" sz="800" b="1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Онкология ПОЛТ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900" b="1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взр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Онкология ПОЛТ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900" b="1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взр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Онкология ПОЛТ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900" b="1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взр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Онкология ПОЛТ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900" b="1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взр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Онкология ПОЛТ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900" b="1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взр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620603"/>
                  </a:ext>
                </a:extLst>
              </a:tr>
              <a:tr h="353652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ЭКО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ЭКО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ЭКО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ЭКО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ЭКО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ЭКО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3531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3436" y="5676564"/>
            <a:ext cx="6756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годы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750143" y="5694517"/>
            <a:ext cx="4861244" cy="189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821783" y="3257027"/>
            <a:ext cx="1111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Направления, профили, группы модели КСГ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623515" y="2439555"/>
            <a:ext cx="12716" cy="31960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89312" y="2439555"/>
            <a:ext cx="147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 и группы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9672218" y="2443016"/>
            <a:ext cx="228598" cy="3209497"/>
          </a:xfrm>
          <a:prstGeom prst="rightBrace">
            <a:avLst>
              <a:gd name="adj1" fmla="val 72619"/>
              <a:gd name="adj2" fmla="val 5000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556792" y="2177945"/>
            <a:ext cx="5085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Ежегодное увеличение охвата актуализации направлений в  модели КСГ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11757" y="1119361"/>
            <a:ext cx="3903928" cy="2242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>
                <a:latin typeface="+mn-lt"/>
              </a:rPr>
              <a:t>Расчет значений КЗ модели КСГ осуществляется </a:t>
            </a:r>
            <a:r>
              <a:rPr lang="ru-RU" sz="1100" b="1" dirty="0">
                <a:latin typeface="+mn-lt"/>
              </a:rPr>
              <a:t>на основании методики расчета тарифов на оплату медицинской помощи по обязательному медицинскому страхованию в составе Правил обязательного медицинского страхования</a:t>
            </a:r>
            <a:r>
              <a:rPr lang="ru-RU" sz="1100" dirty="0">
                <a:latin typeface="+mn-lt"/>
              </a:rPr>
              <a:t>, в настоящее время утвержденных приказом Минздрава России от 21.08.2025 № 496н (предыдущая редакция утверждена приказом Минздрава России от 28.02.2019 № 108н).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23515" y="1249791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2024 год пересчитано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115</a:t>
            </a:r>
            <a:r>
              <a:rPr lang="ru-RU" sz="1600" b="1" dirty="0">
                <a:solidFill>
                  <a:srgbClr val="33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из 645 КСГ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02440" y="5983537"/>
            <a:ext cx="3913244" cy="380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C00000"/>
                </a:solidFill>
                <a:latin typeface="Erbaum Book" panose="01000000000000000000" pitchFamily="2" charset="-52"/>
              </a:rPr>
              <a:t>Проблема с обновлением номенклатуры медицинских услуг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11756" y="3415383"/>
            <a:ext cx="3903928" cy="2496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>
                <a:latin typeface="+mn-lt"/>
              </a:rPr>
              <a:t>ФГБУ «ЦЭККМП» Минздрава России разработаны и применяются методические рекомендации по расчету стоимости медицинских</a:t>
            </a:r>
          </a:p>
          <a:p>
            <a:r>
              <a:rPr lang="ru-RU" sz="1100" dirty="0">
                <a:latin typeface="+mn-lt"/>
              </a:rPr>
              <a:t>услуг и случаев оказания медицинской помощи за счет государственных источников финансирования, утвержденные приказом ФГБУ «ЦЭККМП» Минздрава России от 24.05.2024 № 73-од.</a:t>
            </a:r>
          </a:p>
          <a:p>
            <a:endParaRPr lang="ru-RU" sz="1100" dirty="0">
              <a:latin typeface="+mn-lt"/>
            </a:endParaRPr>
          </a:p>
          <a:p>
            <a:r>
              <a:rPr lang="ru-RU" sz="1100" dirty="0">
                <a:latin typeface="+mn-lt"/>
              </a:rPr>
              <a:t>Необходимо отметить, что данные методические рекомендации разработаны ФГБУ «ЦЭККМП» Минздрава России в целях конкретизации принципов, определенных Правилами обязательного медицинского страхования, в настоящее время утвержденными приказом Минздрава России от 21.08.2025 № 496н.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23515" y="1514467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2025 год пересчитано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143</a:t>
            </a:r>
            <a:r>
              <a:rPr lang="ru-RU" sz="1600" b="1" dirty="0">
                <a:solidFill>
                  <a:srgbClr val="33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из 668 КСГ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23515" y="1779142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2026 год пересчитано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155</a:t>
            </a:r>
            <a:r>
              <a:rPr lang="ru-RU" sz="1600" b="1" dirty="0">
                <a:solidFill>
                  <a:srgbClr val="33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из 692 КСГ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2440" y="6364455"/>
            <a:ext cx="3636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Пересчет хирургических КСГ осложнен отсутствием обновления номенклатуры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1756" y="2481475"/>
            <a:ext cx="33217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ea typeface="+mj-ea"/>
                <a:cs typeface="+mj-cs"/>
              </a:rPr>
              <a:t>Для установления тарифов используются следующие методы определения затрат: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ea typeface="+mj-ea"/>
                <a:cs typeface="+mj-cs"/>
              </a:rPr>
              <a:t>нормативный;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ea typeface="+mj-ea"/>
                <a:cs typeface="+mj-cs"/>
              </a:rPr>
              <a:t>структурный;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ea typeface="+mj-ea"/>
                <a:cs typeface="+mj-cs"/>
              </a:rPr>
              <a:t>экспертный.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00816" y="4846652"/>
            <a:ext cx="1767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Пересчет КСЛП осуществляется аналогично разработке групп КСГ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28882" y="6547435"/>
            <a:ext cx="280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8897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29" y="309476"/>
            <a:ext cx="11335629" cy="110640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Формирование перечня схем противоопухолевой лекарственной терапии на 2026 год на основе клинических рекомендаций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85263" y="1514168"/>
            <a:ext cx="11335629" cy="527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88AAB"/>
                </a:solidFill>
                <a:latin typeface="Erbaum Book" panose="01000000000000000000" pitchFamily="2" charset="-52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+mn-lt"/>
              </a:rPr>
              <a:t>Условием включения в модель оплаты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является включение схемы лекарственной терапии в </a:t>
            </a:r>
            <a:r>
              <a:rPr lang="ru-RU" sz="1800" b="1" dirty="0">
                <a:solidFill>
                  <a:schemeClr val="tx1"/>
                </a:solidFill>
                <a:latin typeface="+mn-lt"/>
              </a:rPr>
              <a:t>клинические рекомендации и включение в перечень ЖНВЛП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(Распоряжением Правительства);</a:t>
            </a:r>
          </a:p>
          <a:p>
            <a:pPr marL="342900" indent="-342900" algn="just">
              <a:buAutoNum type="arabicPeriod"/>
            </a:pP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При формировании перечня схем учтены </a:t>
            </a:r>
            <a:r>
              <a:rPr lang="ru-RU" sz="1800" b="1" dirty="0">
                <a:solidFill>
                  <a:schemeClr val="tx1"/>
                </a:solidFill>
                <a:latin typeface="+mn-lt"/>
              </a:rPr>
              <a:t>клинические рекомендации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, размещенные на рубрикаторе Минздрава </a:t>
            </a:r>
            <a:r>
              <a:rPr lang="ru-RU" sz="1800" b="1" dirty="0">
                <a:solidFill>
                  <a:schemeClr val="tx1"/>
                </a:solidFill>
                <a:latin typeface="+mn-lt"/>
              </a:rPr>
              <a:t>на 1 июня 2025 года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(исходя из проекта приказа МЗ по порядку применения клинических рекомендаций) – </a:t>
            </a:r>
            <a:r>
              <a:rPr lang="ru-RU" sz="1800" b="1" dirty="0">
                <a:solidFill>
                  <a:srgbClr val="00B050"/>
                </a:solidFill>
                <a:latin typeface="+mn-lt"/>
              </a:rPr>
              <a:t>39 КР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342900" indent="-342900" algn="just">
              <a:buFontTx/>
              <a:buAutoNum type="arabicPeriod"/>
            </a:pPr>
            <a:endParaRPr lang="ru-RU" sz="1800" dirty="0"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ru-RU" sz="1800" b="1" dirty="0">
                <a:solidFill>
                  <a:srgbClr val="C00000"/>
                </a:solidFill>
                <a:latin typeface="+mn-lt"/>
              </a:rPr>
              <a:t>36 схем исключены, </a:t>
            </a:r>
            <a:r>
              <a:rPr lang="ru-RU" sz="1800" b="1" dirty="0">
                <a:solidFill>
                  <a:srgbClr val="00B050"/>
                </a:solidFill>
                <a:latin typeface="+mn-lt"/>
              </a:rPr>
              <a:t>88 схем добавлено, включены 2 МНН (Кармустин, Помалидомид);</a:t>
            </a:r>
          </a:p>
          <a:p>
            <a:pPr marL="342900" indent="-342900" algn="just">
              <a:buAutoNum type="arabicPeriod"/>
            </a:pPr>
            <a:endParaRPr lang="ru-RU" sz="1800" b="1" dirty="0">
              <a:solidFill>
                <a:srgbClr val="00B050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Сохраняются принципы 2025 года (фактические закупочные цены, вес и площадь поверхности тела актуализированы исходя из фактических данных);</a:t>
            </a:r>
          </a:p>
          <a:p>
            <a:pPr marL="342900" indent="-342900" algn="just">
              <a:buFontTx/>
              <a:buAutoNum type="arabicPeriod"/>
            </a:pP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Актуализирован перечень лекарственных препаратов для проведения противоопухолевой лекарственной терапии при назначении которых необходимо обязательное проведение молекулярно-генетических исследований (приложение № 13 к методическим рекомендациям по способам оплаты)</a:t>
            </a:r>
          </a:p>
          <a:p>
            <a:pPr algn="just"/>
            <a:endParaRPr lang="ru-RU" sz="1800" b="1" dirty="0">
              <a:solidFill>
                <a:srgbClr val="00B050"/>
              </a:solidFill>
            </a:endParaRPr>
          </a:p>
          <a:p>
            <a:pPr marL="342900" indent="-342900" algn="just"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74533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91" y="387114"/>
            <a:ext cx="11335629" cy="91276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Актуализация модели оплаты по профилю «онкология» в 2026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0114" y="1299882"/>
            <a:ext cx="10888526" cy="64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Учтено 39 КР, в том числе 14 КР на основе стандартизированных модулей медицинской помощи,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размещены на рубрикаторе до </a:t>
            </a:r>
            <a:r>
              <a:rPr lang="ru-RU" b="1" u="sng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01.06.2025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088" y="2385125"/>
            <a:ext cx="11274552" cy="3841939"/>
          </a:xfrm>
          <a:prstGeom prst="rect">
            <a:avLst/>
          </a:prstGeom>
        </p:spPr>
        <p:txBody>
          <a:bodyPr wrap="square" numCol="3" spcCol="18000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Первичные опухоли центральной нервной системы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Плоскоклеточный рак анального канала, анального края, перианальной кожи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Увеальная меланома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Мезотелиома плевры, брюшины  и других локализаций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Саркомы мягких тканей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Рак коры надпочечника (Адренокортикальный рак)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Нейроэндокринные опухоли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Рак полости носа и придаточных пазух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Рак поджелудочной железы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Рак тела матки и саркомы матки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Рак шейки матки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Злокачественные новообразования полости рта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Рак желчевыводящей системы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Гастроинтестинальные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стромальные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опухоли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Вторичное злокачественное новообразование головного мозга и мозговых оболочек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Опухоли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невыявленной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первичной локализации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Злокачественные новообразования  губы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Пограничные опухоли яичников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Злокачественные новообразования  влагалища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Рак носоглотки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Неэпителиальные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опухоли яичников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Рак пищевода и кардии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Забрюшинные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неорганные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саркомы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Герминогенные опухоли у мужчин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Рак вульвы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Рак трахеи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Рак полового члена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Плоскоклеточный рак кожи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Опухоли средостения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Карцинома Меркеля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Медуллярный рак щитовидной железы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Дифференцированный рак щитовидной железы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Базальноклеточный рак кожи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Злокачественные опухоли слюнных желез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Саркома Капоши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Рак яичников / рак маточной трубы / первичный рак брюшины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Рак гортани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Рак ротоглотки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Рак гортаноглотки</a:t>
            </a:r>
          </a:p>
        </p:txBody>
      </p:sp>
    </p:spTree>
    <p:extLst>
      <p:ext uri="{BB962C8B-B14F-4D97-AF65-F5344CB8AC3E}">
        <p14:creationId xmlns:p14="http://schemas.microsoft.com/office/powerpoint/2010/main" val="4135648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D1B3D85-00C0-4991-98AB-FA1E74641203}"/>
              </a:ext>
            </a:extLst>
          </p:cNvPr>
          <p:cNvSpPr txBox="1">
            <a:spLocks/>
          </p:cNvSpPr>
          <p:nvPr/>
        </p:nvSpPr>
        <p:spPr>
          <a:xfrm>
            <a:off x="838200" y="346076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solidFill>
                  <a:srgbClr val="088A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Методика расчета КСГ</a:t>
            </a:r>
            <a:r>
              <a:rPr lang="en-US" dirty="0"/>
              <a:t> </a:t>
            </a:r>
            <a:r>
              <a:rPr lang="ru-RU" dirty="0"/>
              <a:t>ПОЛТ на 2026 год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A0F0135F-1FE9-4F6F-9750-3FD74502094B}"/>
              </a:ext>
            </a:extLst>
          </p:cNvPr>
          <p:cNvSpPr txBox="1">
            <a:spLocks/>
          </p:cNvSpPr>
          <p:nvPr/>
        </p:nvSpPr>
        <p:spPr>
          <a:xfrm>
            <a:off x="596242" y="924970"/>
            <a:ext cx="11401425" cy="11705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/>
              <a:t>Фактическая закупочная стоимость лекарственных препаратов по профилю «онкология» в целом сложилась на уровне предыдущего периода планирования</a:t>
            </a:r>
          </a:p>
          <a:p>
            <a:r>
              <a:rPr lang="ru-RU" sz="2000"/>
              <a:t>Сохраняются принципы 2025 года (фактические закупочные цены, вес и площадь поверхности тела актуализированы исходя из фактических данных)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D625C2-7293-4440-B795-D231D108E34A}"/>
              </a:ext>
            </a:extLst>
          </p:cNvPr>
          <p:cNvGrpSpPr/>
          <p:nvPr/>
        </p:nvGrpSpPr>
        <p:grpSpPr>
          <a:xfrm>
            <a:off x="2293833" y="4788810"/>
            <a:ext cx="7813573" cy="1496789"/>
            <a:chOff x="820590" y="4293333"/>
            <a:chExt cx="7169586" cy="21607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6E35F6-96B3-485A-92AD-C17D44DB7A4D}"/>
                </a:ext>
              </a:extLst>
            </p:cNvPr>
            <p:cNvSpPr txBox="1"/>
            <p:nvPr/>
          </p:nvSpPr>
          <p:spPr>
            <a:xfrm>
              <a:off x="820590" y="4547874"/>
              <a:ext cx="4255513" cy="18216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Кластеризация на 2026 год </a:t>
              </a:r>
            </a:p>
            <a:p>
              <a:r>
                <a:rPr lang="ru-RU" sz="1200" dirty="0"/>
                <a:t>(схемы до 100 тыс. делятся на 7 КСГ;</a:t>
              </a:r>
            </a:p>
            <a:p>
              <a:r>
                <a:rPr lang="ru-RU" sz="1200" dirty="0"/>
                <a:t>схемы от 100 до 500 тыс. - на 11 КСГ</a:t>
              </a:r>
            </a:p>
            <a:p>
              <a:r>
                <a:rPr lang="ru-RU" sz="1200" dirty="0"/>
                <a:t>свыше 500 </a:t>
              </a:r>
              <a:r>
                <a:rPr lang="ru-RU" sz="1200" dirty="0" err="1"/>
                <a:t>тыс</a:t>
              </a:r>
              <a:r>
                <a:rPr lang="ru-RU" sz="1200" dirty="0"/>
                <a:t> - по принципу "отклонение стоимости наибольшей схемы по отношению к наименьшей внутри КСГ </a:t>
              </a:r>
            </a:p>
            <a:p>
              <a:r>
                <a:rPr lang="ru-RU" sz="1200" dirty="0"/>
                <a:t>не должно превышать 10%")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CF385D-93A0-4524-AA58-5A69F68EEFBE}"/>
                </a:ext>
              </a:extLst>
            </p:cNvPr>
            <p:cNvSpPr txBox="1"/>
            <p:nvPr/>
          </p:nvSpPr>
          <p:spPr>
            <a:xfrm>
              <a:off x="6321977" y="4293333"/>
              <a:ext cx="1668199" cy="98855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КС</a:t>
              </a:r>
            </a:p>
            <a:p>
              <a:pPr algn="ctr"/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21 группа</a:t>
              </a:r>
            </a:p>
            <a:p>
              <a:pPr algn="ctr"/>
              <a:r>
                <a:rPr lang="ru-RU" sz="1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 2026 год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F9ED0A-A37A-444A-AC18-55AACB2A333E}"/>
                </a:ext>
              </a:extLst>
            </p:cNvPr>
            <p:cNvSpPr txBox="1"/>
            <p:nvPr/>
          </p:nvSpPr>
          <p:spPr>
            <a:xfrm>
              <a:off x="6321974" y="5465482"/>
              <a:ext cx="1668199" cy="98855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ДС</a:t>
              </a:r>
            </a:p>
            <a:p>
              <a:pPr algn="ctr"/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24 группа</a:t>
              </a:r>
            </a:p>
            <a:p>
              <a:pPr algn="ctr"/>
              <a:r>
                <a:rPr lang="ru-RU" sz="1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 2026 год</a:t>
              </a:r>
            </a:p>
          </p:txBody>
        </p:sp>
        <p:sp>
          <p:nvSpPr>
            <p:cNvPr id="13" name="Стрелка: вправо 12">
              <a:extLst>
                <a:ext uri="{FF2B5EF4-FFF2-40B4-BE49-F238E27FC236}">
                  <a16:creationId xmlns:a16="http://schemas.microsoft.com/office/drawing/2014/main" id="{2BFEC88E-B09E-4364-B336-8BE3EA3E8753}"/>
                </a:ext>
              </a:extLst>
            </p:cNvPr>
            <p:cNvSpPr/>
            <p:nvPr/>
          </p:nvSpPr>
          <p:spPr>
            <a:xfrm>
              <a:off x="5321854" y="4446249"/>
              <a:ext cx="885825" cy="65428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4" name="Стрелка: вправо 13">
              <a:extLst>
                <a:ext uri="{FF2B5EF4-FFF2-40B4-BE49-F238E27FC236}">
                  <a16:creationId xmlns:a16="http://schemas.microsoft.com/office/drawing/2014/main" id="{5075A844-D9F8-43F5-9206-F7D97DA25548}"/>
                </a:ext>
              </a:extLst>
            </p:cNvPr>
            <p:cNvSpPr/>
            <p:nvPr/>
          </p:nvSpPr>
          <p:spPr>
            <a:xfrm>
              <a:off x="5321854" y="5618398"/>
              <a:ext cx="885825" cy="65428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9E3C8B2-2EDD-4EAD-BE32-C4CA42B0B0E3}"/>
              </a:ext>
            </a:extLst>
          </p:cNvPr>
          <p:cNvGrpSpPr/>
          <p:nvPr/>
        </p:nvGrpSpPr>
        <p:grpSpPr>
          <a:xfrm>
            <a:off x="903683" y="3204938"/>
            <a:ext cx="11093984" cy="1274392"/>
            <a:chOff x="1028698" y="2697145"/>
            <a:chExt cx="11527091" cy="12743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22B06A-243A-4098-81BA-7BCE84E27474}"/>
                </a:ext>
              </a:extLst>
            </p:cNvPr>
            <p:cNvSpPr txBox="1"/>
            <p:nvPr/>
          </p:nvSpPr>
          <p:spPr>
            <a:xfrm>
              <a:off x="1114425" y="2984093"/>
              <a:ext cx="2762250" cy="58477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u="none" strike="noStrike" dirty="0">
                  <a:effectLst/>
                </a:rPr>
                <a:t>Стоимость  к/д (КС),</a:t>
              </a:r>
            </a:p>
            <a:p>
              <a:r>
                <a:rPr lang="ru-RU" sz="1600" b="1" dirty="0" err="1"/>
                <a:t>Стоимсоть</a:t>
              </a:r>
              <a:r>
                <a:rPr lang="ru-RU" sz="1600" b="1" dirty="0"/>
                <a:t>  п/д (ДС)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D380DD-E0A7-4A7A-8881-A0C6FF667C8E}"/>
                </a:ext>
              </a:extLst>
            </p:cNvPr>
            <p:cNvSpPr txBox="1"/>
            <p:nvPr/>
          </p:nvSpPr>
          <p:spPr>
            <a:xfrm>
              <a:off x="4603344" y="3001573"/>
              <a:ext cx="2057400" cy="55399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Питание </a:t>
              </a:r>
            </a:p>
            <a:p>
              <a:pPr algn="ctr"/>
              <a:r>
                <a:rPr lang="ru-RU" sz="1400" b="1" dirty="0"/>
                <a:t>только для КС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B2D00A-6F84-4FC7-B521-D78894824A9F}"/>
                </a:ext>
              </a:extLst>
            </p:cNvPr>
            <p:cNvSpPr txBox="1"/>
            <p:nvPr/>
          </p:nvSpPr>
          <p:spPr>
            <a:xfrm>
              <a:off x="7391742" y="2697145"/>
              <a:ext cx="3721665" cy="58477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Стоимость схемы лекарственной терапии</a:t>
              </a:r>
              <a:endParaRPr lang="ru-RU" sz="1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546468-0756-4732-B7CF-8470BCA2A92E}"/>
                </a:ext>
              </a:extLst>
            </p:cNvPr>
            <p:cNvSpPr txBox="1"/>
            <p:nvPr/>
          </p:nvSpPr>
          <p:spPr>
            <a:xfrm>
              <a:off x="4002209" y="2967082"/>
              <a:ext cx="495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</a:rPr>
                <a:t>+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EAAFBB-9B06-455E-A89E-915A064F67FC}"/>
                </a:ext>
              </a:extLst>
            </p:cNvPr>
            <p:cNvSpPr txBox="1"/>
            <p:nvPr/>
          </p:nvSpPr>
          <p:spPr>
            <a:xfrm>
              <a:off x="6786642" y="2697145"/>
              <a:ext cx="495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</a:rPr>
                <a:t>+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BB5853-4749-42D5-8728-C13956D8B622}"/>
                </a:ext>
              </a:extLst>
            </p:cNvPr>
            <p:cNvSpPr txBox="1"/>
            <p:nvPr/>
          </p:nvSpPr>
          <p:spPr>
            <a:xfrm>
              <a:off x="1028698" y="3709927"/>
              <a:ext cx="284797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b="1" dirty="0"/>
                <a:t>КС - 3 314,61 руб., ДС – 1 977,92 руб.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C9A99E-5EB2-47EA-9DE0-DA2E0061C568}"/>
                </a:ext>
              </a:extLst>
            </p:cNvPr>
            <p:cNvSpPr txBox="1"/>
            <p:nvPr/>
          </p:nvSpPr>
          <p:spPr>
            <a:xfrm>
              <a:off x="4857752" y="3697796"/>
              <a:ext cx="158375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b="1" dirty="0"/>
                <a:t>Питание 263,40 руб.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17BEB0-E3C0-4D6D-8D51-CEBBA16B6FF3}"/>
                </a:ext>
              </a:extLst>
            </p:cNvPr>
            <p:cNvSpPr txBox="1"/>
            <p:nvPr/>
          </p:nvSpPr>
          <p:spPr>
            <a:xfrm>
              <a:off x="7391742" y="3391560"/>
              <a:ext cx="3721665" cy="46166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chemeClr val="bg1">
                      <a:lumMod val="50000"/>
                    </a:schemeClr>
                  </a:solidFill>
                </a:rPr>
                <a:t>Стоимость помпы (только для схем, предполагающих многочасовую инфузию)</a:t>
              </a:r>
              <a:endParaRPr lang="ru-RU" sz="12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B5B20D-4C02-43CA-8EA5-48F2A73976BD}"/>
                </a:ext>
              </a:extLst>
            </p:cNvPr>
            <p:cNvSpPr txBox="1"/>
            <p:nvPr/>
          </p:nvSpPr>
          <p:spPr>
            <a:xfrm>
              <a:off x="6786642" y="3330005"/>
              <a:ext cx="495301" cy="584775"/>
            </a:xfrm>
            <a:prstGeom prst="rect">
              <a:avLst/>
            </a:prstGeom>
            <a:solidFill>
              <a:srgbClr val="D4EBF0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</a:rPr>
                <a:t>+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35E0817-D2BA-479F-944D-3C5901D783DD}"/>
                </a:ext>
              </a:extLst>
            </p:cNvPr>
            <p:cNvSpPr/>
            <p:nvPr/>
          </p:nvSpPr>
          <p:spPr>
            <a:xfrm>
              <a:off x="11144248" y="3585121"/>
              <a:ext cx="141154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3 858,35 руб.</a:t>
              </a:r>
              <a:r>
                <a:rPr lang="ru-RU" sz="1400" dirty="0"/>
                <a:t> </a:t>
              </a:r>
            </a:p>
          </p:txBody>
        </p:sp>
      </p:grp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82994B04-B140-4C55-9480-3154DA049E5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69549"/>
          <a:ext cx="4548905" cy="670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80630">
                  <a:extLst>
                    <a:ext uri="{9D8B030D-6E8A-4147-A177-3AD203B41FA5}">
                      <a16:colId xmlns:a16="http://schemas.microsoft.com/office/drawing/2014/main" val="2080518691"/>
                    </a:ext>
                  </a:extLst>
                </a:gridCol>
                <a:gridCol w="2068275">
                  <a:extLst>
                    <a:ext uri="{9D8B030D-6E8A-4147-A177-3AD203B41FA5}">
                      <a16:colId xmlns:a16="http://schemas.microsoft.com/office/drawing/2014/main" val="3703232432"/>
                    </a:ext>
                  </a:extLst>
                </a:gridCol>
              </a:tblGrid>
              <a:tr h="283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2025 год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2026</a:t>
                      </a:r>
                      <a:r>
                        <a:rPr lang="ru-RU" sz="1600" baseline="0" dirty="0"/>
                        <a:t> год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663062"/>
                  </a:ext>
                </a:extLst>
              </a:tr>
              <a:tr h="2831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74,46 кг </a:t>
                      </a:r>
                      <a:r>
                        <a:rPr lang="ru-RU" sz="1600" dirty="0"/>
                        <a:t>и 1,84 м2</a:t>
                      </a:r>
                      <a:endParaRPr lang="ru-RU" sz="16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 74,71 кг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aseline="0" dirty="0"/>
                        <a:t>и 1,84 м2</a:t>
                      </a:r>
                      <a:endParaRPr lang="ru-RU" sz="1600" b="1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83847"/>
                  </a:ext>
                </a:extLst>
              </a:tr>
            </a:tbl>
          </a:graphicData>
        </a:graphic>
      </p:graphicFrame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5B8DA0B-DD13-43B4-AF17-19EF78CAE3C1}"/>
              </a:ext>
            </a:extLst>
          </p:cNvPr>
          <p:cNvGrpSpPr/>
          <p:nvPr/>
        </p:nvGrpSpPr>
        <p:grpSpPr>
          <a:xfrm>
            <a:off x="5516136" y="2089331"/>
            <a:ext cx="6261937" cy="830997"/>
            <a:chOff x="5516136" y="2089331"/>
            <a:chExt cx="6261937" cy="830997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4E19C3C-7FAF-4FA3-B146-580E5E272E8D}"/>
                </a:ext>
              </a:extLst>
            </p:cNvPr>
            <p:cNvSpPr/>
            <p:nvPr/>
          </p:nvSpPr>
          <p:spPr>
            <a:xfrm>
              <a:off x="5859054" y="2089331"/>
              <a:ext cx="59190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масса и площадь тела взрослого пациента, используемого в расчетах стоимости противоопухолевой лекарственной терапии по профилю «онкология»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970CFD-601D-4664-9229-17EAF50946B6}"/>
                </a:ext>
              </a:extLst>
            </p:cNvPr>
            <p:cNvSpPr txBox="1"/>
            <p:nvPr/>
          </p:nvSpPr>
          <p:spPr>
            <a:xfrm>
              <a:off x="5516136" y="2212442"/>
              <a:ext cx="4766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670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220" y="216542"/>
            <a:ext cx="11335629" cy="39525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Параметры расчета тарифов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7502" y="817708"/>
            <a:ext cx="380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 основе методики ЦЭККМП разработаны две расчетные формы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9220" y="1498662"/>
          <a:ext cx="5086432" cy="4993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0432">
                  <a:extLst>
                    <a:ext uri="{9D8B030D-6E8A-4147-A177-3AD203B41FA5}">
                      <a16:colId xmlns:a16="http://schemas.microsoft.com/office/drawing/2014/main" val="338461641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30743804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93733978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36343008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19533325"/>
                    </a:ext>
                  </a:extLst>
                </a:gridCol>
              </a:tblGrid>
              <a:tr h="11859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 2025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 2026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6963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КСГ, ВМП1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ВМП2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КСГ, ВМП1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ВМП2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473246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Стоимость основного лечебного питания на 1 койко-день,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253,32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253,32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263,40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263,40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7487096"/>
                  </a:ext>
                </a:extLst>
              </a:tr>
              <a:tr h="101941">
                <a:tc>
                  <a:txBody>
                    <a:bodyPr/>
                    <a:lstStyle/>
                    <a:p>
                      <a:pPr algn="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920799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Доля затрат на оплату труда с начислениями работников, не принимающих непосредственное участие в оказании услуги (от ФОТ основного персонала)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13348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Доля косвенных затрат за вычетом ФОТ дополнительного персонала (от всего ФОТ)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266975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34597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КД ЗП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1,1407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1,1407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26603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К совместительства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1,20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9380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К начислений на заработную плату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1,302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1,302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541331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84904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Врачи и немедицинский персонал с высшем образованием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126 811,00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(83% от целевого значения)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152 784,80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135 751,00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163 555,30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38322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Средний мед. персонал и немедицинский персонал со средним проф. образованием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63 406,00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76 392,40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67 875,00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81 777,60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258371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Младший мед. персонал и немедицинский персонал без высшего/среднего проф.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41 097,00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76 392,40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42 732,70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51 485,20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161622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3374" y="829889"/>
            <a:ext cx="4977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Ежегодно устанавливаемые параметры расчета, направляемые Минздравом России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964" y="1858648"/>
            <a:ext cx="3494785" cy="15569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717502" y="1382970"/>
            <a:ext cx="3365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Расчет стоимости случая оказания медицинской помощи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36300" y="3523740"/>
            <a:ext cx="3123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Расчет стоимости оказания медицинской услуги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012" y="3998275"/>
            <a:ext cx="3503402" cy="221873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62264" y="1716818"/>
            <a:ext cx="223390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В расчетах используются  средневзвешенные</a:t>
            </a:r>
          </a:p>
          <a:p>
            <a:r>
              <a:rPr lang="ru-RU" sz="1200" dirty="0"/>
              <a:t>предельные отпускные цены по выпуску в гражданский оборот</a:t>
            </a:r>
          </a:p>
          <a:p>
            <a:r>
              <a:rPr lang="ru-RU" sz="1200" dirty="0"/>
              <a:t>С 2024 года для расчета стоимости лекарственных препаратов используются</a:t>
            </a:r>
          </a:p>
          <a:p>
            <a:r>
              <a:rPr lang="ru-RU" sz="1200" dirty="0"/>
              <a:t>средневзвешенные фактически сложившиеся закупочные цены по объему закупки по данным единой информационной системы в сфере закупок (по ряду направлений)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662265" y="908262"/>
            <a:ext cx="223390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/>
              <a:t>Расчет стоимости лекарственных препаратов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66704" y="829889"/>
            <a:ext cx="3786389" cy="546788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3374" y="829889"/>
            <a:ext cx="5340449" cy="546788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590910" y="829889"/>
            <a:ext cx="2434438" cy="546788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928882" y="6547435"/>
            <a:ext cx="280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1496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"/>
            <a:ext cx="10540365" cy="1492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Краткий экскурс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425" y="1492379"/>
            <a:ext cx="10540365" cy="17684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68BAA"/>
              </a:buClr>
              <a:defRPr/>
            </a:pPr>
            <a:r>
              <a:rPr lang="ru-RU" dirty="0">
                <a:solidFill>
                  <a:srgbClr val="068BAA"/>
                </a:solidFill>
                <a:latin typeface="Erbaum Book" panose="01000000000000000000" pitchFamily="2" charset="-52"/>
              </a:rPr>
              <a:t>2022 год </a:t>
            </a:r>
            <a:r>
              <a:rPr lang="ru-RU" dirty="0">
                <a:solidFill>
                  <a:srgbClr val="324953"/>
                </a:solidFill>
                <a:cs typeface="Arial" charset="0"/>
              </a:rPr>
              <a:t>– создание Центра по расчету тарифов на базе ЦЭККМП Минздрава России</a:t>
            </a:r>
          </a:p>
          <a:p>
            <a:pPr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68BAA"/>
              </a:buClr>
              <a:defRPr/>
            </a:pPr>
            <a:r>
              <a:rPr lang="ru-RU" dirty="0">
                <a:solidFill>
                  <a:srgbClr val="068BAA"/>
                </a:solidFill>
                <a:latin typeface="Erbaum Book" panose="01000000000000000000" pitchFamily="2" charset="-52"/>
              </a:rPr>
              <a:t>Цель </a:t>
            </a:r>
            <a:r>
              <a:rPr lang="ru-RU" dirty="0">
                <a:solidFill>
                  <a:srgbClr val="324953"/>
                </a:solidFill>
                <a:cs typeface="Arial" charset="0"/>
              </a:rPr>
              <a:t>– создание единых методических подходов к вопросам расчета тарифов на оплату медицинской помощи, актуализацию тарифов на оплату медицинской помощи, в т.ч.: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68BAA"/>
              </a:buClr>
              <a:buFont typeface="Roboto" panose="02000000000000000000" pitchFamily="2" charset="0"/>
              <a:buChar char="—"/>
              <a:defRPr/>
            </a:pPr>
            <a:endParaRPr lang="ru-RU" dirty="0">
              <a:solidFill>
                <a:srgbClr val="324953"/>
              </a:solidFill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41F48-D7F6-4E86-BE5F-1C8F46BCFAF4}"/>
              </a:ext>
            </a:extLst>
          </p:cNvPr>
          <p:cNvSpPr txBox="1"/>
          <p:nvPr/>
        </p:nvSpPr>
        <p:spPr>
          <a:xfrm>
            <a:off x="1172210" y="2550463"/>
            <a:ext cx="9106980" cy="702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114000"/>
              </a:lnSpc>
              <a:buClr>
                <a:srgbClr val="324953"/>
              </a:buClr>
              <a:buFont typeface="Roboto" panose="02000000000000000000" pitchFamily="2" charset="0"/>
              <a:buChar char="—"/>
              <a:defRPr/>
            </a:pPr>
            <a:r>
              <a:rPr lang="ru-RU" dirty="0">
                <a:solidFill>
                  <a:srgbClr val="324953"/>
                </a:solidFill>
                <a:cs typeface="Arial" charset="0"/>
              </a:rPr>
              <a:t>в разрезе групп заболеваний по профилям специализированной помощи и ВМП</a:t>
            </a:r>
          </a:p>
          <a:p>
            <a:pPr marL="285750" lvl="0" indent="-285750">
              <a:lnSpc>
                <a:spcPct val="114000"/>
              </a:lnSpc>
              <a:buClr>
                <a:srgbClr val="324953"/>
              </a:buClr>
              <a:buFont typeface="Roboto" panose="02000000000000000000" pitchFamily="2" charset="0"/>
              <a:buChar char="—"/>
              <a:defRPr/>
            </a:pPr>
            <a:r>
              <a:rPr lang="ru-RU" dirty="0">
                <a:solidFill>
                  <a:srgbClr val="324953"/>
                </a:solidFill>
                <a:cs typeface="Arial" charset="0"/>
              </a:rPr>
              <a:t>расчет стоимости медицинских услуг по НМУ</a:t>
            </a:r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9C02B779-D19F-4EFE-AC18-D6DCE7A3F576}"/>
              </a:ext>
            </a:extLst>
          </p:cNvPr>
          <p:cNvSpPr/>
          <p:nvPr/>
        </p:nvSpPr>
        <p:spPr>
          <a:xfrm>
            <a:off x="4904828" y="3429000"/>
            <a:ext cx="572568" cy="848804"/>
          </a:xfrm>
          <a:prstGeom prst="downArrow">
            <a:avLst/>
          </a:prstGeom>
          <a:solidFill>
            <a:srgbClr val="088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3933A4-B644-41AA-9D0C-A987A4AB3B1D}"/>
              </a:ext>
            </a:extLst>
          </p:cNvPr>
          <p:cNvSpPr/>
          <p:nvPr/>
        </p:nvSpPr>
        <p:spPr>
          <a:xfrm>
            <a:off x="479425" y="4468562"/>
            <a:ext cx="10339551" cy="1889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Clr>
                <a:srgbClr val="068BAA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24953"/>
                </a:solidFill>
              </a:rPr>
              <a:t>Ежегодная актуализация стоимости МУ и тарифов на оплату МП</a:t>
            </a:r>
          </a:p>
          <a:p>
            <a:pPr marL="285750" indent="-285750">
              <a:spcAft>
                <a:spcPts val="600"/>
              </a:spcAft>
              <a:buClr>
                <a:srgbClr val="068BAA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24953"/>
                </a:solidFill>
              </a:rPr>
              <a:t>Ежегодная актуализация клинико-статистических групп</a:t>
            </a:r>
          </a:p>
          <a:p>
            <a:pPr marL="285750" indent="-285750">
              <a:spcAft>
                <a:spcPts val="600"/>
              </a:spcAft>
              <a:buClr>
                <a:srgbClr val="068BAA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24953"/>
                </a:solidFill>
              </a:rPr>
              <a:t>Ежегодная актуализация перечней видов ВМП + НФЗ</a:t>
            </a:r>
          </a:p>
          <a:p>
            <a:pPr marL="285750" indent="-285750">
              <a:spcAft>
                <a:spcPts val="600"/>
              </a:spcAft>
              <a:buClr>
                <a:srgbClr val="068BAA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24953"/>
                </a:solidFill>
              </a:rPr>
              <a:t>Ежегодная актуализация Методических рекомендаций Минздрава России и Федерального фонда ОМС по способам оплаты медицинской помощи за счет средств ОМС</a:t>
            </a:r>
          </a:p>
        </p:txBody>
      </p:sp>
    </p:spTree>
    <p:extLst>
      <p:ext uri="{BB962C8B-B14F-4D97-AF65-F5344CB8AC3E}">
        <p14:creationId xmlns:p14="http://schemas.microsoft.com/office/powerpoint/2010/main" val="154450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15938" y="88199"/>
            <a:ext cx="11086590" cy="10890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dirty="0">
                <a:solidFill>
                  <a:srgbClr val="088AAB"/>
                </a:solidFill>
              </a:rPr>
              <a:t>ТРАНСФОРМАЦИЯ НОРМАТИВОВ ПГГ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BCE1A4-B9F7-4948-B7AC-15410BDF3451}"/>
              </a:ext>
            </a:extLst>
          </p:cNvPr>
          <p:cNvSpPr/>
          <p:nvPr/>
        </p:nvSpPr>
        <p:spPr>
          <a:xfrm>
            <a:off x="3909974" y="1770431"/>
            <a:ext cx="2285941" cy="2105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D37E51-CBE4-4A99-88F7-57457097E989}"/>
              </a:ext>
            </a:extLst>
          </p:cNvPr>
          <p:cNvGrpSpPr/>
          <p:nvPr/>
        </p:nvGrpSpPr>
        <p:grpSpPr>
          <a:xfrm>
            <a:off x="515938" y="2058410"/>
            <a:ext cx="6047967" cy="3914591"/>
            <a:chOff x="2264981" y="1089109"/>
            <a:chExt cx="7757073" cy="524624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1119D3D-04E7-4A8A-A711-07E9A34CA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4685"/>
            <a:stretch/>
          </p:blipFill>
          <p:spPr>
            <a:xfrm>
              <a:off x="2264981" y="2764211"/>
              <a:ext cx="2759429" cy="189604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29E54E3-21DD-4B6A-8715-E58A1E6C2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6615"/>
            <a:stretch/>
          </p:blipFill>
          <p:spPr>
            <a:xfrm>
              <a:off x="6146164" y="1089109"/>
              <a:ext cx="3875890" cy="5246244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текст, снимок экрана, Параллельный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9F7414-7D19-E558-29C4-529D8C86F9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62" b="34681"/>
          <a:stretch/>
        </p:blipFill>
        <p:spPr>
          <a:xfrm>
            <a:off x="7681935" y="1350335"/>
            <a:ext cx="3475625" cy="5334797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10F9CC9-D7E9-404A-28C3-0F6AA3A9A9F8}"/>
              </a:ext>
            </a:extLst>
          </p:cNvPr>
          <p:cNvSpPr/>
          <p:nvPr/>
        </p:nvSpPr>
        <p:spPr>
          <a:xfrm>
            <a:off x="8225303" y="1089025"/>
            <a:ext cx="2388887" cy="2144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667385" y="2058410"/>
            <a:ext cx="874599" cy="149422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67385" y="4723091"/>
            <a:ext cx="874599" cy="124991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563905" y="1372937"/>
            <a:ext cx="1118028" cy="68547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563905" y="5973001"/>
            <a:ext cx="1118028" cy="68547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63905" y="2058410"/>
            <a:ext cx="0" cy="391459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672789" y="1363793"/>
            <a:ext cx="3475627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0756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"/>
            <a:ext cx="10540365" cy="1492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Определение стоимости оказания МП за счет государственного финансирования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425" y="1492381"/>
            <a:ext cx="10540365" cy="17684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68BAA"/>
              </a:buClr>
              <a:defRPr/>
            </a:pPr>
            <a:r>
              <a:rPr lang="ru-RU" sz="1600" dirty="0">
                <a:solidFill>
                  <a:srgbClr val="068BAA"/>
                </a:solidFill>
                <a:latin typeface="Erbaum Book" panose="01000000000000000000" pitchFamily="2" charset="-52"/>
              </a:rPr>
              <a:t>Стоимость медицинской услуги </a:t>
            </a:r>
            <a:r>
              <a:rPr lang="ru-RU" sz="1600" dirty="0">
                <a:solidFill>
                  <a:srgbClr val="324953"/>
                </a:solidFill>
                <a:cs typeface="Arial" charset="0"/>
              </a:rPr>
              <a:t>– суммарные затраты на оказание медицинской услуги с учетом необходимого ресурсного обеспечения при определенных условиях ее оказания, источнике и канале финансирования, а также уровне расчета стоимости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68BAA"/>
              </a:buClr>
              <a:defRPr/>
            </a:pPr>
            <a:r>
              <a:rPr lang="ru-RU" sz="1600" dirty="0">
                <a:solidFill>
                  <a:srgbClr val="068BAA"/>
                </a:solidFill>
                <a:latin typeface="Erbaum Book" panose="01000000000000000000" pitchFamily="2" charset="-52"/>
              </a:rPr>
              <a:t>Стоимость случая оказания медицинской помощи </a:t>
            </a:r>
            <a:r>
              <a:rPr lang="ru-RU" sz="1600" dirty="0">
                <a:solidFill>
                  <a:srgbClr val="324953"/>
                </a:solidFill>
                <a:cs typeface="Arial" charset="0"/>
              </a:rPr>
              <a:t>– суммарные затраты на случай оказания медицинской помощи с учетом необходимого ресурсного обеспечения при определенных условиях его оказания, источнике и канале финансирования, а также уровне расчета стоимости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5418" y="3360705"/>
            <a:ext cx="5089585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Основные функции расчета стоимости оказания медицинской помощи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1151" y="4267775"/>
            <a:ext cx="3179025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Определение себестоимости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0595" y="4267775"/>
            <a:ext cx="3179027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Нормирование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930109" y="3774341"/>
            <a:ext cx="1980" cy="493434"/>
          </a:xfrm>
          <a:prstGeom prst="straightConnector1">
            <a:avLst/>
          </a:prstGeom>
          <a:ln w="12700">
            <a:solidFill>
              <a:srgbClr val="068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1149" y="4887305"/>
            <a:ext cx="3179027" cy="1539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Оценка расходов на оказание медицинской помощи 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Управление затратами на медицинскую помощь в медицинских организациях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Управленческий учет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40596" y="4887306"/>
            <a:ext cx="3179026" cy="1539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Нормативы финансовых затрат и тарифы на медицинскую помощь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Нормативы объемов оказания медицинской помощи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Объемы финансирования и их распределение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380664" y="3774341"/>
            <a:ext cx="1980" cy="493434"/>
          </a:xfrm>
          <a:prstGeom prst="straightConnector1">
            <a:avLst/>
          </a:prstGeom>
          <a:ln w="12700">
            <a:solidFill>
              <a:srgbClr val="068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173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"/>
            <a:ext cx="10540365" cy="1492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Нормативное регулирование подходов к расчету стоимости МП в гос. сегменте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425" y="1492380"/>
            <a:ext cx="10030968" cy="46151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86A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68BA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Правила обязательного медицинского страхования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(утв. Приказом Минздрава России от 28.02.2019 № 108н)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24953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86A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68BA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Общие требования к определению нормативных затрат на оказание государственных услуг в сфере здравоохранения для выполнения государственного задания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(утв. Приказом Минздрава России от 25.06.2015 № 366н)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24953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86A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68BA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Инструкция по расчету стоимости медицинских услуг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68BA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68BA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временная)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(утв. Минздравом РФ № 01-23/4-10, РАМН № 01-02/41 10.11.1999)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24953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447675" lvl="0" indent="-447675">
              <a:spcAft>
                <a:spcPts val="1200"/>
              </a:spcAft>
              <a:buClr>
                <a:srgbClr val="0286A6"/>
              </a:buClr>
              <a:buFont typeface="Wingdings" panose="05000000000000000000" pitchFamily="2" charset="2"/>
              <a:buChar char="v"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68BA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Самостоятельные методики расчета стоимости отдельных видов медицинской помощи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(например, </a:t>
            </a:r>
            <a:r>
              <a:rPr lang="ru-RU" sz="1600" dirty="0">
                <a:solidFill>
                  <a:srgbClr val="324953"/>
                </a:solidFill>
              </a:rPr>
              <a:t>методические рекомендации по расчету стоимости проведения клинической апробации, правила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расчета расходов на выполнение работ по заготовке и хранению донорской крови и </a:t>
            </a:r>
            <a:r>
              <a:rPr lang="ru-RU" sz="1600" dirty="0">
                <a:solidFill>
                  <a:srgbClr val="324953"/>
                </a:solidFill>
              </a:rPr>
              <a:t>ее компонентов, методика расчета себестоимости лабораторных исследований и т.д.)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24953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86A6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68BA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Региональные и локальные нормативно-правовые акты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, уточняющие особенности расчета стоимости медицинской помощи в отдельных субъектах РФ и медицинских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441579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"/>
            <a:ext cx="10540365" cy="1492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Характеристики существующих подходов к расчету стоимости МП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9425" y="1657416"/>
            <a:ext cx="6885089" cy="1887630"/>
          </a:xfrm>
          <a:prstGeom prst="roundRect">
            <a:avLst/>
          </a:prstGeom>
          <a:solidFill>
            <a:srgbClr val="0286A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9425" y="3817575"/>
            <a:ext cx="6885089" cy="2165871"/>
          </a:xfrm>
          <a:prstGeom prst="roundRect">
            <a:avLst/>
          </a:prstGeom>
          <a:solidFill>
            <a:srgbClr val="9C71A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037" y="1734512"/>
            <a:ext cx="6633775" cy="44448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86A6"/>
              </a:buClr>
              <a:buSzPct val="130000"/>
              <a:buFont typeface="Symbol" panose="05050102010706020507" pitchFamily="18" charset="2"/>
              <a:buChar char="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Применение одинакового – затратного подхода к расчету стоимости медицинской помощи (стоимость формируется из определенных статей затрат)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286A6"/>
              </a:buClr>
              <a:buSzPct val="130000"/>
              <a:buFont typeface="Symbol" panose="05050102010706020507" pitchFamily="18" charset="2"/>
              <a:buChar char="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Выделение единого классификационного признака затрат на верхнем уровне –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по способу включения в себестоимость (прямые и косвенные затраты)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30000"/>
              <a:buFont typeface="Symbol" panose="05050102010706020507" pitchFamily="18" charset="2"/>
              <a:buChar char="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C71A2"/>
              </a:buClr>
              <a:buSzPct val="130000"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Различный уровень детализации методик расчета стоимости медицинской помощи (отличия в содержании статей затрат и способах их расчета)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C71A2"/>
              </a:buClr>
              <a:buSzPct val="130000"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Отличия в плане практического применения методик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C71A2"/>
              </a:buClr>
              <a:buSzPct val="130000"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Неоднозначность отдельных трактовок в описании методик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286A6"/>
              </a:buClr>
              <a:buSzTx/>
              <a:buFont typeface="Symbol" panose="05050102010706020507" pitchFamily="18" charset="2"/>
              <a:buChar char="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629871" y="3192475"/>
            <a:ext cx="422444" cy="995342"/>
          </a:xfrm>
          <a:prstGeom prst="rightArrow">
            <a:avLst/>
          </a:prstGeom>
          <a:solidFill>
            <a:srgbClr val="068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769" y="2258985"/>
            <a:ext cx="33993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Потребность в унифицированном, стандартизированном подходе к расчету стоимости с достаточным уровнем детализации и возможностью адаптации под различные виды и условия оказания медицинской помощи </a:t>
            </a:r>
          </a:p>
        </p:txBody>
      </p:sp>
    </p:spTree>
    <p:extLst>
      <p:ext uri="{BB962C8B-B14F-4D97-AF65-F5344CB8AC3E}">
        <p14:creationId xmlns:p14="http://schemas.microsoft.com/office/powerpoint/2010/main" val="2447157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шаблон, прямоугольный, дизай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DB8D2922-B64B-E533-FDC3-B1644E989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13" y="3367043"/>
            <a:ext cx="1407755" cy="14486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AF37AD-1ABE-42A2-B4A9-C74499DA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38" y="3367043"/>
            <a:ext cx="7370168" cy="26754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FE67FC-7E1C-4B26-9620-614D29E5B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32" y="100417"/>
            <a:ext cx="9135750" cy="362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4A6556-6BEB-43AF-8804-13A2BCD35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9407"/>
            <a:ext cx="12192000" cy="26296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09344"/>
            <a:ext cx="8587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68BAA"/>
                </a:solidFill>
              </a:rPr>
              <a:t>Предложения по совершенствованию Методики Вы можете направить на адрес электронной почты: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16527" y="5840012"/>
            <a:ext cx="231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68BAA"/>
                </a:solidFill>
              </a:rPr>
              <a:t>metod@rosmedex.ru</a:t>
            </a:r>
            <a:endParaRPr lang="ru-RU" b="1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FE8C943-24C0-4E9D-8E9A-1E7C09C82CA5}"/>
              </a:ext>
            </a:extLst>
          </p:cNvPr>
          <p:cNvGrpSpPr/>
          <p:nvPr/>
        </p:nvGrpSpPr>
        <p:grpSpPr>
          <a:xfrm>
            <a:off x="9660368" y="3384227"/>
            <a:ext cx="2283871" cy="2579944"/>
            <a:chOff x="697635" y="2398423"/>
            <a:chExt cx="2099366" cy="2579944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4F3FEF-6083-4A30-96EB-BD2C70295D33}"/>
                </a:ext>
              </a:extLst>
            </p:cNvPr>
            <p:cNvSpPr/>
            <p:nvPr/>
          </p:nvSpPr>
          <p:spPr>
            <a:xfrm>
              <a:off x="697635" y="2398423"/>
              <a:ext cx="2099366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324953"/>
                  </a:solidFill>
                </a:rPr>
                <a:t>Методические рекомендации по расчету стоимости</a:t>
              </a:r>
            </a:p>
            <a:p>
              <a:pPr algn="ctr"/>
              <a:r>
                <a:rPr lang="ru-RU" sz="1050" b="1" dirty="0">
                  <a:solidFill>
                    <a:srgbClr val="324953"/>
                  </a:solidFill>
                </a:rPr>
                <a:t>медицинских услуг и случаев оказания медицинской помощи за счет государственных источников финансирования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E644F2F-2E9C-431B-B022-F8C113C68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3681" b="41881"/>
            <a:stretch/>
          </p:blipFill>
          <p:spPr>
            <a:xfrm>
              <a:off x="742547" y="3739796"/>
              <a:ext cx="1918804" cy="20543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8EB10B-9ED1-4AA6-8313-30D3DE360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9081" y="4035363"/>
              <a:ext cx="1302102" cy="275792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840C00B-19D6-450A-B53C-967F45892CA0}"/>
                </a:ext>
              </a:extLst>
            </p:cNvPr>
            <p:cNvSpPr/>
            <p:nvPr/>
          </p:nvSpPr>
          <p:spPr>
            <a:xfrm>
              <a:off x="828133" y="4401286"/>
              <a:ext cx="1838368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324953"/>
                  </a:solidFill>
                </a:rPr>
                <a:t>и другие информационные системы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440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"/>
            <a:ext cx="10540365" cy="1492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Типовая технологическая карта как инструмент расчета стоимости МУ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2FFC7-B41B-8BA2-9C4B-8F7A90375DBE}"/>
              </a:ext>
            </a:extLst>
          </p:cNvPr>
          <p:cNvSpPr txBox="1"/>
          <p:nvPr/>
        </p:nvSpPr>
        <p:spPr>
          <a:xfrm>
            <a:off x="7063744" y="3771456"/>
            <a:ext cx="4092779" cy="2850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r>
              <a:rPr lang="ru-RU" sz="1600" dirty="0">
                <a:solidFill>
                  <a:srgbClr val="068BAA"/>
                </a:solidFill>
                <a:latin typeface="+mj-lt"/>
                <a:ea typeface="Roboto light" panose="020B0604020202020204" charset="0"/>
                <a:cs typeface="Roboto light" panose="020B0604020202020204" charset="0"/>
              </a:rPr>
              <a:t>Типовая технологическая карта </a:t>
            </a:r>
            <a:r>
              <a:rPr lang="ru-RU" sz="1400" dirty="0">
                <a:solidFill>
                  <a:srgbClr val="324953"/>
                </a:solidFill>
                <a:ea typeface="Roboto light" panose="020B0604020202020204" charset="0"/>
                <a:cs typeface="Roboto light" panose="020B0604020202020204" charset="0"/>
              </a:rPr>
              <a:t>– структурированный документ в формате табличного документа </a:t>
            </a:r>
            <a:r>
              <a:rPr lang="en-US" sz="1400" dirty="0">
                <a:solidFill>
                  <a:srgbClr val="324953"/>
                </a:solidFill>
                <a:ea typeface="Roboto light" panose="020B0604020202020204" charset="0"/>
                <a:cs typeface="Roboto light" panose="020B0604020202020204" charset="0"/>
              </a:rPr>
              <a:t>XLSX</a:t>
            </a:r>
            <a:r>
              <a:rPr lang="ru-RU" sz="1400" dirty="0">
                <a:solidFill>
                  <a:srgbClr val="324953"/>
                </a:solidFill>
                <a:ea typeface="Roboto light" panose="020B0604020202020204" charset="0"/>
                <a:cs typeface="Roboto light" panose="020B0604020202020204" charset="0"/>
              </a:rPr>
              <a:t>, представляющий собой шаблон для расчета стоимости медицинской услуги либо случая оказания медицинской помощи и содержащий общие сведения о медицинской услуге / случае оказания медицинской помощи, перечень необходимых ресурсов, а также объем их потребления и стоимость при оказании данной услуги / случая</a:t>
            </a:r>
            <a:endParaRPr lang="ru-RU" sz="1100" dirty="0">
              <a:solidFill>
                <a:srgbClr val="324953"/>
              </a:solidFill>
              <a:ea typeface="Roboto light" panose="020B0604020202020204" charset="0"/>
              <a:cs typeface="Roboto light" panose="020B060402020202020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692" t="20483" r="70149" b="10390"/>
          <a:stretch/>
        </p:blipFill>
        <p:spPr bwMode="auto">
          <a:xfrm>
            <a:off x="479425" y="1484313"/>
            <a:ext cx="6197474" cy="5137268"/>
          </a:xfrm>
          <a:prstGeom prst="rect">
            <a:avLst/>
          </a:prstGeom>
          <a:ln>
            <a:solidFill>
              <a:srgbClr val="96AEB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84CEF6-F63D-4E8D-AC67-6F6D40A07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744" y="1492381"/>
            <a:ext cx="1900794" cy="2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39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"/>
            <a:ext cx="11349586" cy="1492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Типовая технологическая карта как инструмент расчета стоимости случая оказания МП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D7A408-2FE8-4967-9064-33F61A4C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492" y="1579181"/>
            <a:ext cx="2370495" cy="27366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5915E5-F7ED-4528-9003-777A10A31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" y="1579181"/>
            <a:ext cx="7912545" cy="47788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7C67E1-F919-40B7-AA07-565BB6EA8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670" y="6444871"/>
            <a:ext cx="5039428" cy="27626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0133E7D-D22F-459F-8606-D891B95132E2}"/>
              </a:ext>
            </a:extLst>
          </p:cNvPr>
          <p:cNvCxnSpPr>
            <a:cxnSpLocks/>
          </p:cNvCxnSpPr>
          <p:nvPr/>
        </p:nvCxnSpPr>
        <p:spPr>
          <a:xfrm>
            <a:off x="479425" y="6444412"/>
            <a:ext cx="7912545" cy="459"/>
          </a:xfrm>
          <a:prstGeom prst="line">
            <a:avLst/>
          </a:prstGeom>
          <a:ln w="12700">
            <a:solidFill>
              <a:srgbClr val="3249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665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5596597-F2BF-DAB1-C578-F512676DE60A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7FD848-3034-6E95-F7F3-A044D9973E60}"/>
              </a:ext>
            </a:extLst>
          </p:cNvPr>
          <p:cNvSpPr txBox="1"/>
          <p:nvPr/>
        </p:nvSpPr>
        <p:spPr>
          <a:xfrm>
            <a:off x="249039" y="-17420"/>
            <a:ext cx="11692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000">
                <a:solidFill>
                  <a:srgbClr val="088A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Оценка стоимости оказания МП на основе унифицированной методики с использованием технологических карт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915501" y="1335037"/>
            <a:ext cx="5768337" cy="5342440"/>
            <a:chOff x="6040827" y="1001395"/>
            <a:chExt cx="6042833" cy="5816121"/>
          </a:xfrm>
        </p:grpSpPr>
        <p:sp>
          <p:nvSpPr>
            <p:cNvPr id="99" name="Body text">
              <a:extLst>
                <a:ext uri="{FF2B5EF4-FFF2-40B4-BE49-F238E27FC236}">
                  <a16:creationId xmlns:a16="http://schemas.microsoft.com/office/drawing/2014/main" id="{9F2F2AA8-3C80-425D-24DE-427B1098D2FF}"/>
                </a:ext>
              </a:extLst>
            </p:cNvPr>
            <p:cNvSpPr/>
            <p:nvPr/>
          </p:nvSpPr>
          <p:spPr>
            <a:xfrm>
              <a:off x="9061102" y="5562887"/>
              <a:ext cx="3022558" cy="1254629"/>
            </a:xfrm>
            <a:prstGeom prst="rect">
              <a:avLst/>
            </a:prstGeom>
            <a:noFill/>
          </p:spPr>
          <p:txBody>
            <a:bodyPr spcFirstLastPara="0" lIns="95250" tIns="95250" rIns="95250" bIns="0" anchor="t"/>
            <a:lstStyle/>
            <a:p>
              <a:pPr hangingPunct="0">
                <a:lnSpc>
                  <a:spcPct val="114000"/>
                </a:lnSpc>
              </a:pPr>
              <a:r>
                <a:rPr lang="ru-RU" sz="1200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Позволяет </a:t>
              </a:r>
              <a:r>
                <a:rPr lang="ru-RU" sz="1200" b="1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корректно и прозрачно рассчитывать стоимость МП/МУ</a:t>
              </a:r>
              <a:r>
                <a:rPr lang="ru-RU" sz="1200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, что влияет на эффективность финансирования системы здравоохранения РФ в целом</a:t>
              </a:r>
              <a:endParaRPr sz="1200" dirty="0">
                <a:solidFill>
                  <a:schemeClr val="tx2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endParaRP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FF08B07B-0F2F-95F2-CE19-C7449CFC97F7}"/>
                </a:ext>
              </a:extLst>
            </p:cNvPr>
            <p:cNvSpPr/>
            <p:nvPr/>
          </p:nvSpPr>
          <p:spPr>
            <a:xfrm>
              <a:off x="6096000" y="1008756"/>
              <a:ext cx="2847976" cy="338360"/>
            </a:xfrm>
            <a:prstGeom prst="rect">
              <a:avLst/>
            </a:prstGeom>
            <a:solidFill>
              <a:srgbClr val="038A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  <a:ea typeface="Roboto light" panose="020B0604020202020204" charset="0"/>
                  <a:cs typeface="Roboto light" panose="020B0604020202020204" charset="0"/>
                </a:rPr>
                <a:t>1. Единый подход</a:t>
              </a:r>
            </a:p>
          </p:txBody>
        </p:sp>
        <p:sp>
          <p:nvSpPr>
            <p:cNvPr id="78" name="Body text">
              <a:extLst>
                <a:ext uri="{FF2B5EF4-FFF2-40B4-BE49-F238E27FC236}">
                  <a16:creationId xmlns:a16="http://schemas.microsoft.com/office/drawing/2014/main" id="{87845CE0-1B36-700B-4744-A6DEE06E00D0}"/>
                </a:ext>
              </a:extLst>
            </p:cNvPr>
            <p:cNvSpPr/>
            <p:nvPr/>
          </p:nvSpPr>
          <p:spPr>
            <a:xfrm>
              <a:off x="6040827" y="1269859"/>
              <a:ext cx="3022558" cy="11049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hangingPunct="0">
                <a:lnSpc>
                  <a:spcPct val="114000"/>
                </a:lnSpc>
              </a:pPr>
              <a:r>
                <a:rPr lang="ru-RU" sz="1200" b="1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Единый подход </a:t>
              </a:r>
              <a:r>
                <a:rPr lang="ru-RU" sz="1200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к расчету стоимости медицинских услуг и случаев оказания медицинской помощи различными участниками системы здравоохранения</a:t>
              </a:r>
              <a:endParaRPr sz="1200" dirty="0">
                <a:solidFill>
                  <a:schemeClr val="tx2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4E8407EF-3633-664F-2498-D7DD081AD8CF}"/>
                </a:ext>
              </a:extLst>
            </p:cNvPr>
            <p:cNvSpPr/>
            <p:nvPr/>
          </p:nvSpPr>
          <p:spPr>
            <a:xfrm>
              <a:off x="6190039" y="5311653"/>
              <a:ext cx="2847976" cy="338360"/>
            </a:xfrm>
            <a:prstGeom prst="rect">
              <a:avLst/>
            </a:prstGeom>
            <a:solidFill>
              <a:srgbClr val="038A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  <a:ea typeface="Roboto light" panose="020B0604020202020204" charset="0"/>
                  <a:cs typeface="Roboto light" panose="020B0604020202020204" charset="0"/>
                </a:rPr>
                <a:t>4. Адаптивность</a:t>
              </a: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9D39FF5D-8019-0482-FE64-9336853D1F84}"/>
                </a:ext>
              </a:extLst>
            </p:cNvPr>
            <p:cNvSpPr/>
            <p:nvPr/>
          </p:nvSpPr>
          <p:spPr>
            <a:xfrm>
              <a:off x="6152962" y="3886336"/>
              <a:ext cx="2847976" cy="338360"/>
            </a:xfrm>
            <a:prstGeom prst="rect">
              <a:avLst/>
            </a:prstGeom>
            <a:solidFill>
              <a:srgbClr val="038A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  <a:ea typeface="Roboto light" panose="020B0604020202020204" charset="0"/>
                  <a:cs typeface="Roboto light" panose="020B0604020202020204" charset="0"/>
                </a:rPr>
                <a:t>3. Сравнение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72DD10A-5FF8-C3AE-0E4B-6997CF9B3F8D}"/>
                </a:ext>
              </a:extLst>
            </p:cNvPr>
            <p:cNvSpPr/>
            <p:nvPr/>
          </p:nvSpPr>
          <p:spPr>
            <a:xfrm>
              <a:off x="6139785" y="2258024"/>
              <a:ext cx="2847976" cy="338360"/>
            </a:xfrm>
            <a:prstGeom prst="rect">
              <a:avLst/>
            </a:prstGeom>
            <a:solidFill>
              <a:srgbClr val="038A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  <a:ea typeface="Roboto light" panose="020B0604020202020204" charset="0"/>
                  <a:cs typeface="Roboto light" panose="020B0604020202020204" charset="0"/>
                </a:rPr>
                <a:t>2. Универсальность</a:t>
              </a: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35313D78-6D96-D078-045D-CED8B439C1D0}"/>
                </a:ext>
              </a:extLst>
            </p:cNvPr>
            <p:cNvSpPr/>
            <p:nvPr/>
          </p:nvSpPr>
          <p:spPr>
            <a:xfrm>
              <a:off x="9086010" y="1001395"/>
              <a:ext cx="2847976" cy="338360"/>
            </a:xfrm>
            <a:prstGeom prst="rect">
              <a:avLst/>
            </a:prstGeom>
            <a:solidFill>
              <a:srgbClr val="038A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  <a:ea typeface="Roboto light" panose="020B0604020202020204" charset="0"/>
                  <a:cs typeface="Roboto light" panose="020B0604020202020204" charset="0"/>
                </a:rPr>
                <a:t>5. Экономия времени</a:t>
              </a:r>
            </a:p>
          </p:txBody>
        </p:sp>
        <p:sp>
          <p:nvSpPr>
            <p:cNvPr id="88" name="Body text">
              <a:extLst>
                <a:ext uri="{FF2B5EF4-FFF2-40B4-BE49-F238E27FC236}">
                  <a16:creationId xmlns:a16="http://schemas.microsoft.com/office/drawing/2014/main" id="{C96747B0-9825-44AF-99A9-C5E823D061DF}"/>
                </a:ext>
              </a:extLst>
            </p:cNvPr>
            <p:cNvSpPr/>
            <p:nvPr/>
          </p:nvSpPr>
          <p:spPr>
            <a:xfrm>
              <a:off x="6052494" y="2525665"/>
              <a:ext cx="3090404" cy="11049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hangingPunct="0">
                <a:lnSpc>
                  <a:spcPct val="114000"/>
                </a:lnSpc>
              </a:pPr>
              <a:r>
                <a:rPr lang="ru-RU" sz="1150" b="1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Универсальность </a:t>
              </a:r>
              <a:r>
                <a:rPr lang="ru-RU" sz="1150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методики и инструмента ее применения в виде ТК с возможностью уточнения отдельных показателей при необходимости (напр., виды и условия оказания МП)</a:t>
              </a:r>
            </a:p>
          </p:txBody>
        </p:sp>
        <p:sp>
          <p:nvSpPr>
            <p:cNvPr id="91" name="Body text">
              <a:extLst>
                <a:ext uri="{FF2B5EF4-FFF2-40B4-BE49-F238E27FC236}">
                  <a16:creationId xmlns:a16="http://schemas.microsoft.com/office/drawing/2014/main" id="{C5830FF7-EFEE-142D-C962-4A61A289E378}"/>
                </a:ext>
              </a:extLst>
            </p:cNvPr>
            <p:cNvSpPr/>
            <p:nvPr/>
          </p:nvSpPr>
          <p:spPr>
            <a:xfrm>
              <a:off x="6097790" y="4105164"/>
              <a:ext cx="2903149" cy="11049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hangingPunct="0">
                <a:lnSpc>
                  <a:spcPct val="114000"/>
                </a:lnSpc>
              </a:pPr>
              <a:r>
                <a:rPr lang="ru-RU" sz="1200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Возможность</a:t>
              </a:r>
              <a:r>
                <a:rPr lang="ru-RU" sz="1200" b="1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 сравнения расходов и </a:t>
              </a:r>
              <a:r>
                <a:rPr lang="ru-RU" sz="1200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используемых ресурсов при оказании МП в зависимости от ее видов и условий, сравнивать с нормативами</a:t>
              </a:r>
            </a:p>
          </p:txBody>
        </p:sp>
        <p:sp>
          <p:nvSpPr>
            <p:cNvPr id="92" name="Body text">
              <a:extLst>
                <a:ext uri="{FF2B5EF4-FFF2-40B4-BE49-F238E27FC236}">
                  <a16:creationId xmlns:a16="http://schemas.microsoft.com/office/drawing/2014/main" id="{1BE1FDC8-BD3C-D01B-9732-2BDF10513B97}"/>
                </a:ext>
              </a:extLst>
            </p:cNvPr>
            <p:cNvSpPr/>
            <p:nvPr/>
          </p:nvSpPr>
          <p:spPr>
            <a:xfrm>
              <a:off x="6120340" y="5562887"/>
              <a:ext cx="3022558" cy="1254629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hangingPunct="0">
                <a:lnSpc>
                  <a:spcPct val="114000"/>
                </a:lnSpc>
              </a:pPr>
              <a:r>
                <a:rPr lang="ru-RU" sz="1200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Возможность использования различных методов определения затрат – от нормативного до экспертного, что увеличивает </a:t>
              </a:r>
              <a:r>
                <a:rPr lang="ru-RU" sz="1200" b="1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гибкость и область применения</a:t>
              </a:r>
              <a:endParaRPr sz="1200" b="1" dirty="0">
                <a:solidFill>
                  <a:schemeClr val="tx2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endParaRPr>
            </a:p>
          </p:txBody>
        </p:sp>
        <p:sp>
          <p:nvSpPr>
            <p:cNvPr id="93" name="Body text">
              <a:extLst>
                <a:ext uri="{FF2B5EF4-FFF2-40B4-BE49-F238E27FC236}">
                  <a16:creationId xmlns:a16="http://schemas.microsoft.com/office/drawing/2014/main" id="{122688D4-0D4E-0D0C-1B90-A8739C9A5D9E}"/>
                </a:ext>
              </a:extLst>
            </p:cNvPr>
            <p:cNvSpPr/>
            <p:nvPr/>
          </p:nvSpPr>
          <p:spPr>
            <a:xfrm>
              <a:off x="9065032" y="1264158"/>
              <a:ext cx="2903149" cy="1254629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hangingPunct="0">
                <a:lnSpc>
                  <a:spcPct val="114000"/>
                </a:lnSpc>
              </a:pPr>
              <a:r>
                <a:rPr lang="ru-RU" sz="1200" b="1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Экономия времени </a:t>
              </a:r>
              <a:r>
                <a:rPr lang="ru-RU" sz="1200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на проведение расчетов, систематизация процесса определения стоимости МП + минимизация ошибок при расчетах</a:t>
              </a: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72B4D007-B047-DDB0-0C13-DB4CB9563CC8}"/>
                </a:ext>
              </a:extLst>
            </p:cNvPr>
            <p:cNvSpPr/>
            <p:nvPr/>
          </p:nvSpPr>
          <p:spPr>
            <a:xfrm>
              <a:off x="9093724" y="3886336"/>
              <a:ext cx="2847976" cy="338360"/>
            </a:xfrm>
            <a:prstGeom prst="rect">
              <a:avLst/>
            </a:prstGeom>
            <a:solidFill>
              <a:srgbClr val="038A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  <a:ea typeface="Roboto light" panose="020B0604020202020204" charset="0"/>
                  <a:cs typeface="Roboto light" panose="020B0604020202020204" charset="0"/>
                </a:rPr>
                <a:t>7. Автоматизация</a:t>
              </a: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8D7D6B2F-B47C-DE5B-A0F6-C78A9AA1663D}"/>
                </a:ext>
              </a:extLst>
            </p:cNvPr>
            <p:cNvSpPr/>
            <p:nvPr/>
          </p:nvSpPr>
          <p:spPr>
            <a:xfrm>
              <a:off x="9080547" y="2258024"/>
              <a:ext cx="2847976" cy="338360"/>
            </a:xfrm>
            <a:prstGeom prst="rect">
              <a:avLst/>
            </a:prstGeom>
            <a:solidFill>
              <a:srgbClr val="038A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  <a:ea typeface="Roboto light" panose="020B0604020202020204" charset="0"/>
                  <a:cs typeface="Roboto light" panose="020B0604020202020204" charset="0"/>
                </a:rPr>
                <a:t>6. Учет всех затрат</a:t>
              </a:r>
            </a:p>
          </p:txBody>
        </p:sp>
        <p:sp>
          <p:nvSpPr>
            <p:cNvPr id="97" name="Body text">
              <a:extLst>
                <a:ext uri="{FF2B5EF4-FFF2-40B4-BE49-F238E27FC236}">
                  <a16:creationId xmlns:a16="http://schemas.microsoft.com/office/drawing/2014/main" id="{BB5390E0-BF4F-5C8D-A1DB-A22319C5B6E0}"/>
                </a:ext>
              </a:extLst>
            </p:cNvPr>
            <p:cNvSpPr/>
            <p:nvPr/>
          </p:nvSpPr>
          <p:spPr>
            <a:xfrm>
              <a:off x="9061102" y="2525665"/>
              <a:ext cx="3022558" cy="11049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hangingPunct="0">
                <a:lnSpc>
                  <a:spcPct val="114000"/>
                </a:lnSpc>
              </a:pPr>
              <a:r>
                <a:rPr lang="ru-RU" sz="1200" b="1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Гарантия учета всех затрат </a:t>
              </a:r>
              <a:r>
                <a:rPr lang="ru-RU" sz="1200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путем наличия заданного перечня необходимых показателей</a:t>
              </a:r>
            </a:p>
          </p:txBody>
        </p:sp>
        <p:sp>
          <p:nvSpPr>
            <p:cNvPr id="98" name="Body text">
              <a:extLst>
                <a:ext uri="{FF2B5EF4-FFF2-40B4-BE49-F238E27FC236}">
                  <a16:creationId xmlns:a16="http://schemas.microsoft.com/office/drawing/2014/main" id="{CE989357-E717-1AFA-BA1A-3554EEBB053F}"/>
                </a:ext>
              </a:extLst>
            </p:cNvPr>
            <p:cNvSpPr/>
            <p:nvPr/>
          </p:nvSpPr>
          <p:spPr>
            <a:xfrm>
              <a:off x="9080546" y="4125272"/>
              <a:ext cx="2847976" cy="11049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hangingPunct="0">
                <a:lnSpc>
                  <a:spcPct val="114000"/>
                </a:lnSpc>
              </a:pPr>
              <a:r>
                <a:rPr lang="ru-RU" sz="1200" b="1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Автоматический расчет </a:t>
              </a:r>
              <a:r>
                <a:rPr lang="ru-RU" sz="1200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большинства промежуточных и итоговых показателей с помощью </a:t>
              </a:r>
              <a:r>
                <a:rPr lang="ru-RU" sz="1200" b="1" dirty="0">
                  <a:solidFill>
                    <a:schemeClr val="tx2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преднастроенных формул</a:t>
              </a:r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BD71646D-ECE8-88E1-B645-0F488053EBF6}"/>
                </a:ext>
              </a:extLst>
            </p:cNvPr>
            <p:cNvSpPr/>
            <p:nvPr/>
          </p:nvSpPr>
          <p:spPr>
            <a:xfrm>
              <a:off x="9130801" y="5311653"/>
              <a:ext cx="2847976" cy="338360"/>
            </a:xfrm>
            <a:prstGeom prst="rect">
              <a:avLst/>
            </a:prstGeom>
            <a:solidFill>
              <a:srgbClr val="038A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  <a:ea typeface="Roboto light" panose="020B0604020202020204" charset="0"/>
                  <a:cs typeface="Roboto light" panose="020B0604020202020204" charset="0"/>
                </a:rPr>
                <a:t>8. Прозрачность 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1F674E-8A7F-46C2-9FBB-E4B31EC75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99" y="1436673"/>
            <a:ext cx="5889246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38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08" y="0"/>
            <a:ext cx="10540365" cy="11656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/>
              <a:t>Применение методики расчета стоимости МП в целях формирования ПГГ</a:t>
            </a:r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BB5F65-80EC-4F04-A44A-A4F37AFF106F}"/>
              </a:ext>
            </a:extLst>
          </p:cNvPr>
          <p:cNvSpPr txBox="1"/>
          <p:nvPr/>
        </p:nvSpPr>
        <p:spPr>
          <a:xfrm>
            <a:off x="612430" y="2175638"/>
            <a:ext cx="2495003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ОМС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40356D4-E4CC-4891-8AD6-E5321832B52E}"/>
              </a:ext>
            </a:extLst>
          </p:cNvPr>
          <p:cNvSpPr/>
          <p:nvPr/>
        </p:nvSpPr>
        <p:spPr>
          <a:xfrm>
            <a:off x="3177564" y="2176780"/>
            <a:ext cx="5938345" cy="439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Тарифы на отдельные диагностические (лабораторные) услуги (медицинские услуги): КТ, МРТ, УЗИ ССС, эндоскопические ДИ, ПАИ, ПЭТ-КТ, ОФЭКТ/КТ/сцинтиграфия, </a:t>
            </a:r>
            <a:r>
              <a:rPr lang="ru-RU" sz="1400" b="1" dirty="0">
                <a:solidFill>
                  <a:srgbClr val="324953"/>
                </a:solidFill>
              </a:rPr>
              <a:t>НИПТ</a:t>
            </a:r>
            <a:r>
              <a:rPr lang="ru-RU" sz="1400" dirty="0">
                <a:solidFill>
                  <a:srgbClr val="324953"/>
                </a:solidFill>
              </a:rPr>
              <a:t>, </a:t>
            </a:r>
            <a:r>
              <a:rPr lang="ru-RU" sz="1400" b="1" dirty="0">
                <a:solidFill>
                  <a:srgbClr val="324953"/>
                </a:solidFill>
              </a:rPr>
              <a:t>определение РНК вируса гепатита C (Hepatitis C virus) в крови методом ПЦР, лабораторная диагностика для пациентов с хроническим вирусным гепатитом C (оценка стадии фиброза, определение генотипа ВГС)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Средние НФЗ на профилактические медицинские осмотры и диспансеризация, в т.ч. углубленной, оценки репродуктивного здоровья женщин и мужчин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Средние НФЗ на диспансерное наблюдение, в т.ч. онкологические заболевания, сахарный диабет, БСК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Средние НФЗ на школы сахарного диабета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НФЗ на виды ВМП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Тарифы на законченные случаи лечения в КС/ДС по КСГ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Базовый НФЗ на проведение обследования 1 новорожденного в рамках РНС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24953"/>
              </a:solidFill>
            </a:endParaRP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24953"/>
              </a:solidFill>
            </a:endParaRPr>
          </a:p>
          <a:p>
            <a:pPr>
              <a:spcAft>
                <a:spcPts val="600"/>
              </a:spcAft>
              <a:buClr>
                <a:srgbClr val="068BAA"/>
              </a:buClr>
            </a:pPr>
            <a:endParaRPr lang="ru-RU" sz="1400" dirty="0">
              <a:solidFill>
                <a:srgbClr val="324953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87C601-6C85-4613-A16C-0F3B646AC421}"/>
              </a:ext>
            </a:extLst>
          </p:cNvPr>
          <p:cNvSpPr txBox="1"/>
          <p:nvPr/>
        </p:nvSpPr>
        <p:spPr>
          <a:xfrm>
            <a:off x="612429" y="2860720"/>
            <a:ext cx="2495003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ВМП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915A1D-1213-48EE-A767-94F4C7CAE9C8}"/>
              </a:ext>
            </a:extLst>
          </p:cNvPr>
          <p:cNvSpPr txBox="1"/>
          <p:nvPr/>
        </p:nvSpPr>
        <p:spPr>
          <a:xfrm>
            <a:off x="612429" y="3579438"/>
            <a:ext cx="2495003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Клиническая апробация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62FFE0-FDD2-4199-A8C2-47E193127074}"/>
              </a:ext>
            </a:extLst>
          </p:cNvPr>
          <p:cNvSpPr txBox="1"/>
          <p:nvPr/>
        </p:nvSpPr>
        <p:spPr>
          <a:xfrm>
            <a:off x="612429" y="4347543"/>
            <a:ext cx="2495003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Круг добра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BD6E44E-B103-4D41-842B-E9749BD73642}"/>
              </a:ext>
            </a:extLst>
          </p:cNvPr>
          <p:cNvSpPr txBox="1"/>
          <p:nvPr/>
        </p:nvSpPr>
        <p:spPr>
          <a:xfrm>
            <a:off x="9182412" y="2175638"/>
            <a:ext cx="2496690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Амбулаторная МП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0E8CAD-214E-47C1-80BE-30CE724EC73B}"/>
              </a:ext>
            </a:extLst>
          </p:cNvPr>
          <p:cNvSpPr txBox="1"/>
          <p:nvPr/>
        </p:nvSpPr>
        <p:spPr>
          <a:xfrm>
            <a:off x="9182411" y="2860720"/>
            <a:ext cx="2496690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Специализированная МП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326590A-0737-4194-A0FF-D17F81A3D082}"/>
              </a:ext>
            </a:extLst>
          </p:cNvPr>
          <p:cNvSpPr txBox="1"/>
          <p:nvPr/>
        </p:nvSpPr>
        <p:spPr>
          <a:xfrm>
            <a:off x="9182411" y="3579438"/>
            <a:ext cx="2496690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Высокотехнологичная МП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1174BC-A7D0-4728-A0BF-95E0F4BC4DE4}"/>
              </a:ext>
            </a:extLst>
          </p:cNvPr>
          <p:cNvSpPr txBox="1"/>
          <p:nvPr/>
        </p:nvSpPr>
        <p:spPr>
          <a:xfrm>
            <a:off x="9182411" y="4347543"/>
            <a:ext cx="2496690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>
            <a:defPPr>
              <a:defRPr lang="ru-RU"/>
            </a:defPPr>
            <a:lvl1pPr algn="ctr">
              <a:spcBef>
                <a:spcPts val="300"/>
              </a:spcBef>
              <a:defRPr sz="1400">
                <a:solidFill>
                  <a:schemeClr val="bg1"/>
                </a:solidFill>
                <a:latin typeface="Erbaum Book" panose="01000000000000000000" pitchFamily="2" charset="-52"/>
              </a:defRPr>
            </a:lvl1pPr>
          </a:lstStyle>
          <a:p>
            <a:r>
              <a:rPr lang="ru-RU" dirty="0"/>
              <a:t>Инновационные технологии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82C1C5F-5226-45DC-9307-984AF7C5E606}"/>
              </a:ext>
            </a:extLst>
          </p:cNvPr>
          <p:cNvSpPr/>
          <p:nvPr/>
        </p:nvSpPr>
        <p:spPr>
          <a:xfrm>
            <a:off x="3742757" y="1401139"/>
            <a:ext cx="4269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68BAA"/>
                </a:solidFill>
                <a:latin typeface="Erbaum Book" panose="01000000000000000000" pitchFamily="2" charset="-52"/>
              </a:rPr>
              <a:t>Федеральные нормативы/тарифы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712" y="5557831"/>
            <a:ext cx="2244436" cy="620959"/>
          </a:xfrm>
          <a:prstGeom prst="ellipse">
            <a:avLst/>
          </a:prstGeom>
          <a:solidFill>
            <a:srgbClr val="9C71A2"/>
          </a:solidFill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Медицинская услуга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11325" y="5557831"/>
            <a:ext cx="2496690" cy="556836"/>
          </a:xfrm>
          <a:prstGeom prst="ellipse">
            <a:avLst/>
          </a:prstGeom>
          <a:solidFill>
            <a:srgbClr val="9C71A2"/>
          </a:solidFill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Случай оказания МП</a:t>
            </a:r>
          </a:p>
        </p:txBody>
      </p:sp>
    </p:spTree>
    <p:extLst>
      <p:ext uri="{BB962C8B-B14F-4D97-AF65-F5344CB8AC3E}">
        <p14:creationId xmlns:p14="http://schemas.microsoft.com/office/powerpoint/2010/main" val="1671138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5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Этапы расчета  стоимости  законченного случая лечения пациента (КСГ,ВМП)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99258" y="1205345"/>
            <a:ext cx="11504815" cy="4992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 defTabSz="822960">
              <a:spcBef>
                <a:spcPts val="600"/>
              </a:spcBef>
              <a:buClr>
                <a:srgbClr val="009999"/>
              </a:buClr>
              <a:buSzPct val="120000"/>
              <a:buFont typeface="+mj-lt"/>
              <a:buAutoNum type="romanUcPeriod"/>
              <a:defRPr/>
            </a:pPr>
            <a:r>
              <a:rPr lang="ru-RU" b="1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Приказ об утверждении порядка оказания медицинской помощи:</a:t>
            </a:r>
          </a:p>
          <a:p>
            <a:pPr marL="971550" lvl="1" indent="-514350" algn="just" defTabSz="822960">
              <a:spcBef>
                <a:spcPts val="600"/>
              </a:spcBef>
              <a:buClr>
                <a:srgbClr val="009999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рекомендуемые штатные нормативы отделения, рассчитанные на количество коек в отделении; </a:t>
            </a:r>
          </a:p>
          <a:p>
            <a:pPr marL="971550" lvl="1" indent="-514350" algn="just" defTabSz="822960">
              <a:buClr>
                <a:srgbClr val="009999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стандарт оснащения отделения и операционного блока*.</a:t>
            </a:r>
          </a:p>
          <a:p>
            <a:pPr marL="514350" indent="-514350" algn="just" defTabSz="822960">
              <a:spcBef>
                <a:spcPts val="600"/>
              </a:spcBef>
              <a:buClr>
                <a:srgbClr val="009999"/>
              </a:buClr>
              <a:buSzPct val="120000"/>
              <a:buFont typeface="+mj-lt"/>
              <a:buAutoNum type="romanUcPeriod"/>
              <a:defRPr/>
            </a:pPr>
            <a:r>
              <a:rPr lang="ru-RU" b="1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Расчет стоимости </a:t>
            </a:r>
            <a:r>
              <a:rPr lang="ru-RU" b="1" kern="0" dirty="0" err="1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тарифообразующей</a:t>
            </a:r>
            <a:r>
              <a:rPr lang="ru-RU" b="1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услуги (при необходимости ее выполнения):</a:t>
            </a:r>
          </a:p>
          <a:p>
            <a:pPr marL="971550" lvl="1" indent="-514350" algn="just" defTabSz="822960">
              <a:spcBef>
                <a:spcPts val="600"/>
              </a:spcBef>
              <a:buClr>
                <a:srgbClr val="009999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Расчет ФОТ персонала, принимающего непосредственное участие в оказании услуги  с учетом нормы времени на оказания услуги в минутах;</a:t>
            </a:r>
          </a:p>
          <a:p>
            <a:pPr marL="971550" lvl="1" indent="-514350" algn="just" defTabSz="822960">
              <a:buClr>
                <a:srgbClr val="009999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затраты на расходные материалы, используемые при оказании услуги ;</a:t>
            </a:r>
          </a:p>
          <a:p>
            <a:pPr marL="971550" lvl="1" indent="-514350" algn="just" defTabSz="822960">
              <a:buClr>
                <a:srgbClr val="009999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затраты на лекарственные препараты, используемые при оказании услуги;</a:t>
            </a:r>
          </a:p>
          <a:p>
            <a:pPr marL="971550" lvl="1" indent="-514350" algn="just" defTabSz="822960">
              <a:buClr>
                <a:srgbClr val="009999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амортизация оборудования.</a:t>
            </a:r>
          </a:p>
          <a:p>
            <a:pPr marL="514350" indent="-514350" algn="just" defTabSz="822960">
              <a:spcBef>
                <a:spcPts val="600"/>
              </a:spcBef>
              <a:buClr>
                <a:srgbClr val="009999"/>
              </a:buClr>
              <a:buSzPct val="120000"/>
              <a:buFont typeface="+mj-lt"/>
              <a:buAutoNum type="romanUcPeriod"/>
              <a:defRPr/>
            </a:pPr>
            <a:r>
              <a:rPr lang="ru-RU" b="1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Расчет стоимости случая оказания медицинской помощи:</a:t>
            </a:r>
          </a:p>
          <a:p>
            <a:pPr marL="971550" lvl="1" indent="-514350" algn="just" defTabSz="822960">
              <a:spcBef>
                <a:spcPts val="600"/>
              </a:spcBef>
              <a:buClr>
                <a:srgbClr val="009999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перечень медицинских услуг, оказываемых в рамках случая;</a:t>
            </a:r>
          </a:p>
          <a:p>
            <a:pPr marL="971550" lvl="1" indent="-514350" algn="just" defTabSz="822960">
              <a:buClr>
                <a:srgbClr val="009999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затраты на лекарственные препараты, используемые в рамках случая оказания медицинской помощи, но не учтенные в стоимости входящих в случай медицинских услуг;</a:t>
            </a:r>
          </a:p>
          <a:p>
            <a:pPr marL="971550" lvl="1" indent="-514350" algn="just" defTabSz="822960">
              <a:buClr>
                <a:srgbClr val="009999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затраты на основное лечебного питания на 1 койко- день;</a:t>
            </a:r>
          </a:p>
          <a:p>
            <a:pPr marL="971550" lvl="1" indent="-514350" algn="just" defTabSz="822960">
              <a:buClr>
                <a:srgbClr val="009999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solidFill>
                  <a:srgbClr val="9C71A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затраты на дополнительное лечебное питание, используемое в рамках случая оказания медицинской помощи (специализированные питательные смеси).</a:t>
            </a:r>
          </a:p>
          <a:p>
            <a:pPr marL="514350" lvl="0" indent="-514350" algn="just" defTabSz="822960">
              <a:buClr>
                <a:srgbClr val="009999"/>
              </a:buClr>
              <a:buSzPct val="120000"/>
              <a:buFont typeface="+mj-lt"/>
              <a:buAutoNum type="romanUcPeriod" startAt="2"/>
              <a:defRPr/>
            </a:pPr>
            <a:endParaRPr lang="ru-RU" sz="2000" b="1" kern="0" dirty="0">
              <a:solidFill>
                <a:srgbClr val="9C71A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lvl="0" indent="-514350" algn="just" defTabSz="822960">
              <a:buClr>
                <a:srgbClr val="009999"/>
              </a:buClr>
              <a:buSzPct val="120000"/>
              <a:buFont typeface="+mj-lt"/>
              <a:buAutoNum type="romanUcPeriod" startAt="2"/>
              <a:defRPr/>
            </a:pPr>
            <a:endParaRPr lang="ru-RU" sz="2000" b="1" kern="0" dirty="0">
              <a:solidFill>
                <a:srgbClr val="9C71A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lvl="0" indent="-514350" algn="just" defTabSz="822960">
              <a:buClr>
                <a:srgbClr val="009999"/>
              </a:buClr>
              <a:buSzPct val="120000"/>
              <a:buFont typeface="+mj-lt"/>
              <a:buAutoNum type="romanUcPeriod" startAt="2"/>
              <a:defRPr/>
            </a:pPr>
            <a:endParaRPr lang="ru-RU" sz="2000" b="1" kern="0" dirty="0">
              <a:solidFill>
                <a:srgbClr val="9C71A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just" defTabSz="822960">
              <a:buClr>
                <a:srgbClr val="009999"/>
              </a:buClr>
              <a:buSzPct val="120000"/>
              <a:defRPr/>
            </a:pPr>
            <a:endParaRPr lang="ru-RU" sz="2000" kern="0" dirty="0">
              <a:solidFill>
                <a:srgbClr val="9C71A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0BCDC7E5-0671-14DC-0539-F5A98487808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38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668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"/>
            <a:ext cx="10540365" cy="1492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Расчет стоимости случая оказания МП: </a:t>
            </a:r>
            <a:r>
              <a:rPr lang="en-US" dirty="0"/>
              <a:t>CAR-T </a:t>
            </a:r>
            <a:r>
              <a:rPr lang="ru-RU" dirty="0"/>
              <a:t>терапия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951" y="1695486"/>
            <a:ext cx="3550755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Производство </a:t>
            </a:r>
            <a:r>
              <a:rPr lang="en-US" sz="1400" dirty="0">
                <a:solidFill>
                  <a:schemeClr val="bg1"/>
                </a:solidFill>
                <a:latin typeface="Erbaum Book" panose="01000000000000000000" pitchFamily="2" charset="-52"/>
              </a:rPr>
              <a:t>CAR-T</a:t>
            </a:r>
            <a:endParaRPr lang="ru-RU" sz="1400" dirty="0">
              <a:solidFill>
                <a:schemeClr val="bg1"/>
              </a:solidFill>
              <a:latin typeface="Erbaum Book" panose="010000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34694" y="2573631"/>
            <a:ext cx="3749643" cy="1539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Услуги (учитывается рассчитанная ранее стоимость Производства CAR-T-клеточного продукта)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Лекарственные препараты 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Лечебное питание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4694" y="1695486"/>
            <a:ext cx="3723978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Случай лечения пациента </a:t>
            </a:r>
            <a:r>
              <a:rPr lang="en-US" sz="1400" dirty="0">
                <a:solidFill>
                  <a:schemeClr val="bg1"/>
                </a:solidFill>
                <a:latin typeface="Erbaum Book" panose="01000000000000000000" pitchFamily="2" charset="-52"/>
              </a:rPr>
              <a:t>CAR-T </a:t>
            </a: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терапией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2706" y="1749687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88AAB"/>
                </a:solidFill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8672" y="1743071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88AAB"/>
                </a:solidFill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16462" y="1695486"/>
            <a:ext cx="3247292" cy="556836"/>
          </a:xfrm>
          <a:prstGeom prst="rect">
            <a:avLst/>
          </a:prstGeom>
          <a:solidFill>
            <a:srgbClr val="068BAA"/>
          </a:solidFill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  <a:latin typeface="Erbaum Book" panose="01000000000000000000" pitchFamily="2" charset="-52"/>
              </a:rPr>
              <a:t>Процент неудач производств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950" y="2610596"/>
            <a:ext cx="3550755" cy="1539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Оплата труда основного персонала 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Расходные материалы и реагенты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Лекарственные препараты </a:t>
            </a:r>
          </a:p>
          <a:p>
            <a:pPr marL="171450" indent="-171450"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4953"/>
                </a:solidFill>
              </a:rPr>
              <a:t>Амортизация оборудования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10705" y="2284023"/>
            <a:ext cx="0" cy="259885"/>
          </a:xfrm>
          <a:prstGeom prst="straightConnector1">
            <a:avLst/>
          </a:prstGeom>
          <a:ln w="12700">
            <a:solidFill>
              <a:srgbClr val="068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79425" y="4380232"/>
            <a:ext cx="376703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rgbClr val="088AAB"/>
                </a:solidFill>
                <a:latin typeface="Erbaum Book" panose="01000000000000000000" pitchFamily="2" charset="-52"/>
              </a:rPr>
              <a:t>Этапы производства*</a:t>
            </a:r>
          </a:p>
          <a:p>
            <a:pPr marL="285750" indent="-285750">
              <a:buClr>
                <a:srgbClr val="3249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4953"/>
                </a:solidFill>
              </a:rPr>
              <a:t>Забор и транспортировка биоматериала </a:t>
            </a:r>
          </a:p>
          <a:p>
            <a:pPr marL="285750" indent="-285750">
              <a:buClr>
                <a:srgbClr val="3249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4953"/>
                </a:solidFill>
              </a:rPr>
              <a:t>Активация и генетическая модификация T-клеток </a:t>
            </a:r>
          </a:p>
          <a:p>
            <a:pPr marL="285750" indent="-285750">
              <a:buClr>
                <a:srgbClr val="3249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4953"/>
                </a:solidFill>
              </a:rPr>
              <a:t>Экспансия и культивирование клеток </a:t>
            </a:r>
          </a:p>
          <a:p>
            <a:pPr marL="285750" indent="-285750">
              <a:buClr>
                <a:srgbClr val="3249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4953"/>
                </a:solidFill>
              </a:rPr>
              <a:t>Очистка и формулировка препарата </a:t>
            </a:r>
          </a:p>
          <a:p>
            <a:pPr marL="285750" indent="-285750">
              <a:buClr>
                <a:srgbClr val="3249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4953"/>
                </a:solidFill>
              </a:rPr>
              <a:t>Обеспечение системы качества производства </a:t>
            </a:r>
          </a:p>
          <a:p>
            <a:pPr marL="285750" indent="-285750">
              <a:buClr>
                <a:srgbClr val="3249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4953"/>
                </a:solidFill>
              </a:rPr>
              <a:t>Криоконсервация и контроль качества 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1905197" y="3967257"/>
            <a:ext cx="211016" cy="198562"/>
          </a:xfrm>
          <a:prstGeom prst="downArrow">
            <a:avLst/>
          </a:prstGeom>
          <a:solidFill>
            <a:srgbClr val="088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364897" y="2313746"/>
            <a:ext cx="0" cy="259885"/>
          </a:xfrm>
          <a:prstGeom prst="straightConnector1">
            <a:avLst/>
          </a:prstGeom>
          <a:ln w="12700">
            <a:solidFill>
              <a:srgbClr val="068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534694" y="4380232"/>
            <a:ext cx="376703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rgbClr val="088AAB"/>
                </a:solidFill>
                <a:latin typeface="Erbaum Book" panose="01000000000000000000" pitchFamily="2" charset="-52"/>
              </a:rPr>
              <a:t>Этапы лечения*</a:t>
            </a:r>
          </a:p>
          <a:p>
            <a:pPr marL="285750" indent="-285750">
              <a:buClr>
                <a:srgbClr val="3249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4953"/>
                </a:solidFill>
              </a:rPr>
              <a:t>Подготовка пациента (лимфодеплетирующая химиотерапия)</a:t>
            </a:r>
          </a:p>
          <a:p>
            <a:pPr marL="285750" indent="-285750">
              <a:buClr>
                <a:srgbClr val="3249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4953"/>
                </a:solidFill>
              </a:rPr>
              <a:t>Инфузия CAR-T клеток</a:t>
            </a:r>
          </a:p>
          <a:p>
            <a:pPr marL="285750" indent="-285750">
              <a:buClr>
                <a:srgbClr val="3249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4953"/>
                </a:solidFill>
              </a:rPr>
              <a:t>Мониторинг пациента (острые и отсроченные осложнения)</a:t>
            </a:r>
          </a:p>
          <a:p>
            <a:pPr marL="285750" indent="-285750">
              <a:buClr>
                <a:srgbClr val="3249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4953"/>
                </a:solidFill>
              </a:rPr>
              <a:t>Оценка эффективности терапии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5960466" y="3967257"/>
            <a:ext cx="211016" cy="198562"/>
          </a:xfrm>
          <a:prstGeom prst="downArrow">
            <a:avLst/>
          </a:prstGeom>
          <a:solidFill>
            <a:srgbClr val="088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01601" y="6247898"/>
            <a:ext cx="69898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/>
              <a:t>*Согласно совместным расчетам ЦЭККМП Минздрава России, </a:t>
            </a:r>
          </a:p>
          <a:p>
            <a:pPr algn="r"/>
            <a:r>
              <a:rPr lang="ru-RU" sz="1000" dirty="0"/>
              <a:t>НМИЦ Гематологии Минздрава России и </a:t>
            </a:r>
          </a:p>
          <a:p>
            <a:pPr algn="r"/>
            <a:r>
              <a:rPr lang="ru-RU" sz="1000" dirty="0"/>
              <a:t>НМИЦ ДГОИ им. Дмитрия Рогачева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97529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37827" y="461691"/>
            <a:ext cx="11417448" cy="403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solidFill>
                  <a:srgbClr val="088A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Нормативы МП в 2025-2026 годах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51833A3-7529-22DD-C153-F3D3E808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89135"/>
              </p:ext>
            </p:extLst>
          </p:nvPr>
        </p:nvGraphicFramePr>
        <p:xfrm>
          <a:off x="437827" y="984444"/>
          <a:ext cx="11028365" cy="5411865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6708365">
                  <a:extLst>
                    <a:ext uri="{9D8B030D-6E8A-4147-A177-3AD203B41FA5}">
                      <a16:colId xmlns:a16="http://schemas.microsoft.com/office/drawing/2014/main" val="96570613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5588937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6098912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79301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629589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Объемы МП на 2026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Прирост объем. 2025 к 2026 году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Финансирование МП на 2026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Прирост фин. 2025 к 2026 году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extLst>
                  <a:ext uri="{0D108BD9-81ED-4DB2-BD59-A6C34878D82A}">
                    <a16:rowId xmlns:a16="http://schemas.microsoft.com/office/drawing/2014/main" val="1065818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Амбулаторная медицинская помощь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extLst>
                  <a:ext uri="{0D108BD9-81ED-4DB2-BD59-A6C34878D82A}">
                    <a16:rowId xmlns:a16="http://schemas.microsoft.com/office/drawing/2014/main" val="2646592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2.1.1. Посещения в рамках проведения профилактических медицинских осмотров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0,260168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-2,48%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2 611,10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-0,36%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508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2.1.2. Посещения в рамках проведения диспансеризации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0,439948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1,75%</a:t>
                      </a:r>
                      <a:endParaRPr lang="ru-RU" sz="11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3 123,00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-2,49%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69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2.1.3. Диспансеризация для оценки репродуктивного здоровья женщин и мужчин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0,145709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8,19%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1 934,50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4,98%</a:t>
                      </a:r>
                      <a:endParaRPr lang="ru-RU" sz="11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890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2.1.4. Посещения с иными целями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2,618238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15,00%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440,20</a:t>
                      </a:r>
                      <a:endParaRPr lang="ru-RU" sz="11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18,30%</a:t>
                      </a:r>
                      <a:endParaRPr lang="ru-RU" sz="11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47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2.1.5. Посещения по неотложной помощи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0,54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1 050,70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6,82%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46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2.1.6. Обращения в связи с заболеваниями - всего, из них: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1,335969</a:t>
                      </a:r>
                      <a:endParaRPr lang="ru-RU" sz="1100" b="1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9,08%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2 064,70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0,00%</a:t>
                      </a:r>
                      <a:endParaRPr lang="ru-RU" sz="11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extLst>
                  <a:ext uri="{0D108BD9-81ED-4DB2-BD59-A6C34878D82A}">
                    <a16:rowId xmlns:a16="http://schemas.microsoft.com/office/drawing/2014/main" val="4272802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2.1.8 Школа для больных с хроническими заболеваниями, …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0,210277</a:t>
                      </a:r>
                      <a:endParaRPr lang="ru-RU" sz="11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960,80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-32,83%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4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2.1.9 Диспансерное наблюдение  &lt;9&gt;, в том числе по поводу: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0,261736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3 113,50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17,00%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extLst>
                  <a:ext uri="{0D108BD9-81ED-4DB2-BD59-A6C34878D82A}">
                    <a16:rowId xmlns:a16="http://schemas.microsoft.com/office/drawing/2014/main" val="1813340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2.1.10. Дистанционное наблюдение за состоянием здоровья пациентов, 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0,018057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1 108,40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extLst>
                  <a:ext uri="{0D108BD9-81ED-4DB2-BD59-A6C34878D82A}">
                    <a16:rowId xmlns:a16="http://schemas.microsoft.com/office/drawing/2014/main" val="1298165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2.1.11 Посещения с профилактическими целями центров здоровья, включая </a:t>
                      </a:r>
                      <a:r>
                        <a:rPr lang="ru-RU" sz="1050" u="none" strike="noStrike" dirty="0" err="1">
                          <a:effectLst/>
                          <a:latin typeface="+mn-lt"/>
                        </a:rPr>
                        <a:t>дисп</a:t>
                      </a: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. наблюдение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0,032831</a:t>
                      </a:r>
                      <a:endParaRPr lang="ru-RU" sz="11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3 225,90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extLst>
                  <a:ext uri="{0D108BD9-81ED-4DB2-BD59-A6C34878D82A}">
                    <a16:rowId xmlns:a16="http://schemas.microsoft.com/office/drawing/2014/main" val="868842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5.1. МР в амбулаторных условиях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0,003371</a:t>
                      </a:r>
                      <a:endParaRPr lang="ru-RU" sz="1100" b="1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4,01%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27 169,80</a:t>
                      </a:r>
                      <a:endParaRPr lang="ru-RU" sz="1100" b="1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6,85%</a:t>
                      </a:r>
                      <a:endParaRPr lang="ru-RU" sz="1100" b="1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65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1. Скорая, в том числе скорая специализированная, медицинская помощь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0,261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-10,00%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5 100,40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>
                          <a:effectLst/>
                          <a:latin typeface="+mn-lt"/>
                        </a:rPr>
                        <a:t>18,81%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066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4. В условиях круглосуточного стационар (кроме ФМО)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0,176524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0,01%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55 749,70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8,35%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28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4.1. для оказания медицинской помощи по профилю "онкология" - МО кроме ФМО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0,010265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103 020,20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6,27%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1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4.2. стентирование коронарных артерий медицинскими организациями (за исключением ФМО)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0,002327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167 914,00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-13,32%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20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4.3. имплантация частотно-адаптированного кардиостимулятора взрослым медицинскими организациями (за исключением ФМО)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0,000430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259 394,00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1,83%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5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4.4. эндоваскулярная деструкция дополнительных проводящих путей и аритмогенных зон сердца  - МО кроме ФМО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0,000189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351 396,10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14,64%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98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4.5. оперативные вмешательства на брахиоцефальных артериях (стентирование или </a:t>
                      </a:r>
                      <a:r>
                        <a:rPr lang="ru-RU" sz="1050" u="none" strike="noStrike" dirty="0" err="1">
                          <a:effectLst/>
                          <a:latin typeface="+mn-lt"/>
                        </a:rPr>
                        <a:t>эндартерэктомия</a:t>
                      </a: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) медицинскими организациями (за исключением ФМО)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0,000472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0,00%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211 159,80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5,84%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380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4.6. трансплантация почки - МО кроме ФМО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0,000025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1 299 928,40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extLst>
                  <a:ext uri="{0D108BD9-81ED-4DB2-BD59-A6C34878D82A}">
                    <a16:rowId xmlns:a16="http://schemas.microsoft.com/office/drawing/2014/main" val="574114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5.3. МР в условиях круглосуточного стационара - МО кроме ФМО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0,005869</a:t>
                      </a:r>
                      <a:endParaRPr lang="ru-RU" sz="1100" b="1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4,00%</a:t>
                      </a:r>
                      <a:endParaRPr lang="ru-RU" sz="1100" b="1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57 836,70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6,42%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5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3. В условиях дневных стационаров (кроме ФМО)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0,069345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2,97%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32 620,90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7,74%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56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3.1. для оказания медицинской помощи по профилю "онкология" (за исключением ФМО)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0,014388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10,00%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80 141,80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5,24%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69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3.2. для оказания медицинской помощи при ЭКО (за исключением ФМО)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0,000741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15,06%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117 837,90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8,25%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4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5.2. МР в условиях дневных стационаров - МО кроме ФМО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0,002813</a:t>
                      </a:r>
                      <a:endParaRPr lang="ru-RU" sz="1100" b="1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3,99%</a:t>
                      </a:r>
                      <a:endParaRPr lang="ru-RU" sz="11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29 883,20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6,58%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35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3.3. для оказания медицинской помощи больным с вирусным гепатитом C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0,001288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85,32%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>
                          <a:effectLst/>
                          <a:latin typeface="+mn-lt"/>
                        </a:rPr>
                        <a:t>62 806,90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-44,71%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2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8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177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"/>
            <a:ext cx="10540365" cy="1492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Проекты ЦЭККМП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CB4847-4D71-4B32-981E-666A1A53DDA0}"/>
              </a:ext>
            </a:extLst>
          </p:cNvPr>
          <p:cNvSpPr/>
          <p:nvPr/>
        </p:nvSpPr>
        <p:spPr>
          <a:xfrm>
            <a:off x="0" y="2229797"/>
            <a:ext cx="3329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«ПРИЗМА» – все грани государственного финансирования здравоохранения РФ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97B150-D7E0-4522-B4AB-BE23927A5DC0}"/>
              </a:ext>
            </a:extLst>
          </p:cNvPr>
          <p:cNvSpPr/>
          <p:nvPr/>
        </p:nvSpPr>
        <p:spPr>
          <a:xfrm>
            <a:off x="2994660" y="1130669"/>
            <a:ext cx="8940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068BAA"/>
              </a:buClr>
              <a:defRPr/>
            </a:pPr>
            <a:r>
              <a:rPr lang="ru-RU" sz="1400" dirty="0">
                <a:solidFill>
                  <a:srgbClr val="068BAA"/>
                </a:solidFill>
                <a:latin typeface="+mj-lt"/>
                <a:cs typeface="Arial" charset="0"/>
              </a:rPr>
              <a:t>«ПРИЗМА» </a:t>
            </a:r>
            <a:r>
              <a:rPr lang="ru-RU" sz="1400" dirty="0">
                <a:solidFill>
                  <a:srgbClr val="324953"/>
                </a:solidFill>
                <a:cs typeface="Arial" charset="0"/>
              </a:rPr>
              <a:t>– проект ЦЭККМП Минздрава России, позволяющий проводить анализ государственного финансирования здравоохранения РФ на любом уровне, устанавливать правильные связи между данными, делать выводы и обосновывать решения с точки зрения конкретного плательщика и задачи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F83C4-5758-43D3-9F60-AE2718846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5" y="952074"/>
            <a:ext cx="1427394" cy="142739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0AA4ED-1144-4D03-85D3-2A929EC23910}"/>
              </a:ext>
            </a:extLst>
          </p:cNvPr>
          <p:cNvSpPr/>
          <p:nvPr/>
        </p:nvSpPr>
        <p:spPr>
          <a:xfrm>
            <a:off x="3035539" y="2186620"/>
            <a:ext cx="2519442" cy="100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68B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68BAA"/>
                </a:solidFill>
                <a:effectLst/>
                <a:uLnTx/>
                <a:uFillTx/>
                <a:latin typeface="Erbaum book"/>
                <a:ea typeface="+mn-ea"/>
                <a:cs typeface="+mn-cs"/>
              </a:rPr>
              <a:t>Готовая аналитика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4953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, все необходимые данные о финансировании здравоохранения по каждому из 85 субъектов РФ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2A9642-8C30-48BF-99DC-9FB6BB4A4635}"/>
              </a:ext>
            </a:extLst>
          </p:cNvPr>
          <p:cNvSpPr/>
          <p:nvPr/>
        </p:nvSpPr>
        <p:spPr>
          <a:xfrm>
            <a:off x="5393203" y="2186620"/>
            <a:ext cx="26746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600"/>
              </a:spcAft>
              <a:buClr>
                <a:srgbClr val="9C71A2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9C71A2"/>
                </a:solidFill>
                <a:latin typeface="Erbaum book"/>
              </a:rPr>
              <a:t>Расчет стоимости медицинских услуг</a:t>
            </a:r>
            <a:r>
              <a:rPr lang="ru-RU" sz="1400" dirty="0">
                <a:solidFill>
                  <a:srgbClr val="324953"/>
                </a:solidFill>
                <a:latin typeface="Roboto light"/>
              </a:rPr>
              <a:t> для расчета региональных нормативов и тарифов для медицинских организаций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9F0958-9DD2-4A85-9932-6207F1FA2FB9}"/>
              </a:ext>
            </a:extLst>
          </p:cNvPr>
          <p:cNvSpPr/>
          <p:nvPr/>
        </p:nvSpPr>
        <p:spPr>
          <a:xfrm>
            <a:off x="8067825" y="2186620"/>
            <a:ext cx="18478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600"/>
              </a:spcAft>
              <a:buClr>
                <a:srgbClr val="9C71A2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9C71A2"/>
                </a:solidFill>
                <a:latin typeface="Erbaum book"/>
              </a:rPr>
              <a:t>Повышение финансовой устойчивости медицинских организаций</a:t>
            </a:r>
            <a:endParaRPr lang="ru-RU" sz="1400" dirty="0">
              <a:solidFill>
                <a:srgbClr val="324953"/>
              </a:solidFill>
              <a:latin typeface="Roboto ligh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6B4B27-AC9F-41BD-939A-B3C3090BB265}"/>
              </a:ext>
            </a:extLst>
          </p:cNvPr>
          <p:cNvSpPr/>
          <p:nvPr/>
        </p:nvSpPr>
        <p:spPr>
          <a:xfrm>
            <a:off x="9915677" y="2186620"/>
            <a:ext cx="1937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600"/>
              </a:spcAft>
              <a:buClr>
                <a:srgbClr val="9C71A2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9C71A2"/>
                </a:solidFill>
                <a:latin typeface="Erbaum book"/>
              </a:rPr>
              <a:t>Консультирование и методическая поддержка</a:t>
            </a:r>
            <a:endParaRPr lang="ru-RU" sz="1400" dirty="0">
              <a:solidFill>
                <a:srgbClr val="324953"/>
              </a:solidFill>
              <a:latin typeface="Roboto ligh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8A1EBE5-3CB2-43BC-A812-4BE823754CAC}"/>
              </a:ext>
            </a:extLst>
          </p:cNvPr>
          <p:cNvSpPr/>
          <p:nvPr/>
        </p:nvSpPr>
        <p:spPr>
          <a:xfrm>
            <a:off x="0" y="3790590"/>
            <a:ext cx="12191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068BAA"/>
              </a:buClr>
              <a:defRPr/>
            </a:pPr>
            <a:r>
              <a:rPr lang="ru-RU" sz="1400" dirty="0">
                <a:solidFill>
                  <a:srgbClr val="068BAA"/>
                </a:solidFill>
                <a:latin typeface="+mj-lt"/>
                <a:cs typeface="Arial" charset="0"/>
              </a:rPr>
              <a:t>«ЦЕНТР РЕГИОНАЛЬНОГО ЗДРАВООХРАНЕНИЯ» </a:t>
            </a:r>
            <a:r>
              <a:rPr lang="ru-RU" sz="1400" dirty="0">
                <a:solidFill>
                  <a:srgbClr val="324953"/>
                </a:solidFill>
                <a:cs typeface="Arial" charset="0"/>
              </a:rPr>
              <a:t>– проект ЦЭККМП Минздрава России</a:t>
            </a:r>
            <a:r>
              <a:rPr lang="en-US" sz="1400" dirty="0">
                <a:solidFill>
                  <a:srgbClr val="324953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rgbClr val="324953"/>
                </a:solidFill>
                <a:cs typeface="Arial" charset="0"/>
              </a:rPr>
              <a:t>по созданию центра компетенций для регионализации федеральной повестки (программ и целей) с целью помощи регионам в решении задач, стоящих перед региональным здравоохранением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9A72A24-0B98-40F8-A693-386B24DB3DAA}"/>
              </a:ext>
            </a:extLst>
          </p:cNvPr>
          <p:cNvSpPr/>
          <p:nvPr/>
        </p:nvSpPr>
        <p:spPr>
          <a:xfrm>
            <a:off x="364989" y="4529254"/>
            <a:ext cx="4894312" cy="208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3000"/>
              </a:lnSpc>
              <a:spcAft>
                <a:spcPts val="600"/>
              </a:spcAft>
              <a:buClr>
                <a:srgbClr val="068BAA"/>
              </a:buClr>
              <a:defRPr/>
            </a:pPr>
            <a:r>
              <a:rPr lang="ru-RU" sz="1400" dirty="0">
                <a:solidFill>
                  <a:srgbClr val="068BAA"/>
                </a:solidFill>
                <a:latin typeface="+mj-lt"/>
                <a:cs typeface="Arial" charset="0"/>
              </a:rPr>
              <a:t>Основные задачи Центра</a:t>
            </a:r>
          </a:p>
          <a:p>
            <a:pPr marL="360363" lvl="1" indent="-342900">
              <a:lnSpc>
                <a:spcPct val="113000"/>
              </a:lnSpc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324953"/>
                </a:solidFill>
                <a:cs typeface="Arial" charset="0"/>
              </a:rPr>
              <a:t>Конкретизация федеральной повестки</a:t>
            </a:r>
          </a:p>
          <a:p>
            <a:pPr marL="360363" lvl="1" indent="-342900">
              <a:lnSpc>
                <a:spcPct val="113000"/>
              </a:lnSpc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324953"/>
                </a:solidFill>
                <a:cs typeface="Arial" charset="0"/>
              </a:rPr>
              <a:t>Помощь регионам в решении конкретных проблем</a:t>
            </a:r>
          </a:p>
          <a:p>
            <a:pPr marL="360363" lvl="1" indent="-342900">
              <a:lnSpc>
                <a:spcPct val="113000"/>
              </a:lnSpc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324953"/>
                </a:solidFill>
                <a:cs typeface="Arial" charset="0"/>
              </a:rPr>
              <a:t>Выявление зон повышения эффективности регионального здравоохранения</a:t>
            </a:r>
          </a:p>
          <a:p>
            <a:pPr marL="360363" lvl="1" indent="-342900">
              <a:lnSpc>
                <a:spcPct val="113000"/>
              </a:lnSpc>
              <a:spcAft>
                <a:spcPts val="600"/>
              </a:spcAft>
              <a:buClr>
                <a:srgbClr val="068BAA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324953"/>
                </a:solidFill>
                <a:cs typeface="Arial" charset="0"/>
              </a:rPr>
              <a:t>Формирование экспертного профессионального сообщества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3E3671E-89CE-4928-B6E8-FC7AE638EF42}"/>
              </a:ext>
            </a:extLst>
          </p:cNvPr>
          <p:cNvSpPr/>
          <p:nvPr/>
        </p:nvSpPr>
        <p:spPr>
          <a:xfrm>
            <a:off x="5418975" y="4542236"/>
            <a:ext cx="6433935" cy="22614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buClr>
                <a:srgbClr val="068BAA"/>
              </a:buClr>
              <a:defRPr/>
            </a:pPr>
            <a:r>
              <a:rPr lang="ru-RU" sz="1400" dirty="0">
                <a:solidFill>
                  <a:srgbClr val="068BAA"/>
                </a:solidFill>
                <a:latin typeface="+mj-lt"/>
                <a:cs typeface="Arial" charset="0"/>
              </a:rPr>
              <a:t>Что Центр может дать регионам</a:t>
            </a:r>
          </a:p>
          <a:p>
            <a:pPr marL="361950" lvl="0" indent="-361950">
              <a:buClr>
                <a:srgbClr val="068BA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324953"/>
                </a:solidFill>
                <a:cs typeface="Arial" charset="0"/>
              </a:rPr>
              <a:t>Развитие </a:t>
            </a:r>
            <a:r>
              <a:rPr lang="ru-RU" sz="1400" dirty="0">
                <a:solidFill>
                  <a:srgbClr val="068BAA"/>
                </a:solidFill>
                <a:latin typeface="+mj-lt"/>
                <a:cs typeface="Arial" charset="0"/>
              </a:rPr>
              <a:t>компетенций</a:t>
            </a:r>
            <a:r>
              <a:rPr lang="ru-RU" sz="1400" dirty="0">
                <a:solidFill>
                  <a:srgbClr val="324953"/>
                </a:solidFill>
                <a:cs typeface="Arial" charset="0"/>
              </a:rPr>
              <a:t> ключевых руководителей и ведущих специалистов в области организации здравоохранения</a:t>
            </a:r>
          </a:p>
          <a:p>
            <a:pPr marL="361950" indent="-361950">
              <a:buClr>
                <a:srgbClr val="068BA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324953"/>
                </a:solidFill>
                <a:cs typeface="Arial" charset="0"/>
              </a:rPr>
              <a:t>Ускорение </a:t>
            </a:r>
            <a:r>
              <a:rPr lang="ru-RU" sz="1400" dirty="0">
                <a:solidFill>
                  <a:srgbClr val="068BAA"/>
                </a:solidFill>
                <a:latin typeface="+mj-lt"/>
                <a:cs typeface="Arial" charset="0"/>
              </a:rPr>
              <a:t>информационного обмена </a:t>
            </a:r>
            <a:r>
              <a:rPr lang="ru-RU" sz="1400" dirty="0">
                <a:solidFill>
                  <a:srgbClr val="324953"/>
                </a:solidFill>
                <a:cs typeface="Arial" charset="0"/>
              </a:rPr>
              <a:t>и доступ к актуальной тематической информации</a:t>
            </a:r>
          </a:p>
          <a:p>
            <a:pPr marL="361950" lvl="0" indent="-361950">
              <a:buClr>
                <a:srgbClr val="068BA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324953"/>
                </a:solidFill>
                <a:cs typeface="Arial" charset="0"/>
              </a:rPr>
              <a:t>Улучшение </a:t>
            </a:r>
            <a:r>
              <a:rPr lang="ru-RU" sz="1400" dirty="0">
                <a:solidFill>
                  <a:srgbClr val="068BAA"/>
                </a:solidFill>
                <a:latin typeface="+mj-lt"/>
                <a:cs typeface="Arial" charset="0"/>
              </a:rPr>
              <a:t>коммуникаций</a:t>
            </a:r>
            <a:r>
              <a:rPr lang="ru-RU" sz="1400" dirty="0">
                <a:solidFill>
                  <a:srgbClr val="324953"/>
                </a:solidFill>
                <a:cs typeface="Arial" charset="0"/>
              </a:rPr>
              <a:t> внутри региона и с федеральным центром</a:t>
            </a:r>
          </a:p>
          <a:p>
            <a:pPr marL="361950" lvl="0" indent="-361950">
              <a:buClr>
                <a:srgbClr val="068BA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324953"/>
                </a:solidFill>
                <a:cs typeface="Arial" charset="0"/>
              </a:rPr>
              <a:t>Доступ к </a:t>
            </a:r>
            <a:r>
              <a:rPr lang="ru-RU" sz="1400" dirty="0">
                <a:solidFill>
                  <a:srgbClr val="068BAA"/>
                </a:solidFill>
                <a:latin typeface="+mj-lt"/>
                <a:cs typeface="Arial" charset="0"/>
              </a:rPr>
              <a:t>экспертам</a:t>
            </a:r>
            <a:r>
              <a:rPr lang="ru-RU" sz="1400" dirty="0">
                <a:solidFill>
                  <a:srgbClr val="324953"/>
                </a:solidFill>
                <a:cs typeface="Arial" charset="0"/>
              </a:rPr>
              <a:t> федерального и регионального уровней</a:t>
            </a:r>
          </a:p>
          <a:p>
            <a:pPr marL="361950" indent="-361950">
              <a:buClr>
                <a:srgbClr val="068BA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324953"/>
                </a:solidFill>
                <a:cs typeface="Arial" charset="0"/>
              </a:rPr>
              <a:t>Повышение качества </a:t>
            </a:r>
            <a:r>
              <a:rPr lang="ru-RU" sz="1400" dirty="0">
                <a:solidFill>
                  <a:srgbClr val="068BAA"/>
                </a:solidFill>
                <a:latin typeface="+mj-lt"/>
                <a:cs typeface="Arial" charset="0"/>
              </a:rPr>
              <a:t>управленческих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790952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FF29AE1-83F9-44A0-B298-7F208D413306}"/>
              </a:ext>
            </a:extLst>
          </p:cNvPr>
          <p:cNvSpPr txBox="1">
            <a:spLocks/>
          </p:cNvSpPr>
          <p:nvPr/>
        </p:nvSpPr>
        <p:spPr>
          <a:xfrm>
            <a:off x="2885757" y="1882863"/>
            <a:ext cx="7062356" cy="580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3600" b="1">
                <a:solidFill>
                  <a:srgbClr val="008BAB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4000" dirty="0">
                <a:solidFill>
                  <a:srgbClr val="0AA2CC"/>
                </a:solidFill>
                <a:latin typeface="+mj-lt"/>
              </a:rPr>
              <a:t>СПАСИБО ЗА ВНИМАНИЕ</a:t>
            </a:r>
          </a:p>
          <a:p>
            <a:endParaRPr lang="ru-RU" dirty="0">
              <a:solidFill>
                <a:srgbClr val="9C71A2"/>
              </a:solidFill>
              <a:latin typeface="+mj-lt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D3DFFE20-0B98-442B-AB8E-86DB850D581B}"/>
              </a:ext>
            </a:extLst>
          </p:cNvPr>
          <p:cNvSpPr txBox="1">
            <a:spLocks/>
          </p:cNvSpPr>
          <p:nvPr/>
        </p:nvSpPr>
        <p:spPr>
          <a:xfrm>
            <a:off x="2938272" y="3413267"/>
            <a:ext cx="6337300" cy="73818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ru-RU" dirty="0">
                <a:solidFill>
                  <a:srgbClr val="009DC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Тел.: +7 (495) 783-19-05</a:t>
            </a:r>
            <a:endParaRPr lang="en-US" dirty="0">
              <a:solidFill>
                <a:srgbClr val="009DC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ru-RU" dirty="0">
                <a:solidFill>
                  <a:srgbClr val="009DC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109028, г. Москва, Покровский бульвар 6/20, с. 2</a:t>
            </a:r>
            <a:endParaRPr lang="ru-RU" u="sng" dirty="0">
              <a:solidFill>
                <a:srgbClr val="009DC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  <a:hlinkClick r:id="rId2" tooltip="электронный адрес ФГБУ ЦЭККМП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solidFill>
                <a:srgbClr val="009DC1"/>
              </a:solidFill>
              <a:latin typeface="+mj-lt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072414CE-84FF-441B-AC1B-CD88FA84FE71}"/>
              </a:ext>
            </a:extLst>
          </p:cNvPr>
          <p:cNvSpPr txBox="1">
            <a:spLocks/>
          </p:cNvSpPr>
          <p:nvPr/>
        </p:nvSpPr>
        <p:spPr>
          <a:xfrm>
            <a:off x="2974848" y="4151454"/>
            <a:ext cx="3499979" cy="552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600" dirty="0">
                <a:solidFill>
                  <a:srgbClr val="088AA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fediaev@rosmedex.ru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600" dirty="0">
                <a:solidFill>
                  <a:srgbClr val="088AA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2" tooltip="электронный адрес ФГБУ ЦЭККМ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www.rosmedex.ru</a:t>
            </a:r>
            <a:endParaRPr lang="ru-RU" sz="1600" dirty="0">
              <a:solidFill>
                <a:srgbClr val="088AAB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ru-RU" sz="1600" dirty="0">
              <a:solidFill>
                <a:srgbClr val="088AAB"/>
              </a:solidFill>
            </a:endParaRPr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2938272" y="3016226"/>
            <a:ext cx="2445870" cy="3355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009DC1"/>
                </a:solidFill>
                <a:latin typeface="+mj-lt"/>
              </a:rPr>
              <a:t>НАШИ КОНТАКТЫ: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4A61A91-D0B8-41A4-8722-3C3B81A9F4DE}"/>
              </a:ext>
            </a:extLst>
          </p:cNvPr>
          <p:cNvSpPr/>
          <p:nvPr/>
        </p:nvSpPr>
        <p:spPr>
          <a:xfrm>
            <a:off x="7043596" y="4635374"/>
            <a:ext cx="2231976" cy="2222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9E24363-E8A5-4227-BF56-A762AFF253F4}"/>
              </a:ext>
            </a:extLst>
          </p:cNvPr>
          <p:cNvGrpSpPr/>
          <p:nvPr/>
        </p:nvGrpSpPr>
        <p:grpSpPr>
          <a:xfrm>
            <a:off x="2938272" y="4889641"/>
            <a:ext cx="5436834" cy="1919646"/>
            <a:chOff x="2938272" y="4889641"/>
            <a:chExt cx="5436834" cy="191964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679D641-481F-48D4-A76C-52660D12C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70000"/>
            </a:blip>
            <a:stretch>
              <a:fillRect/>
            </a:stretch>
          </p:blipFill>
          <p:spPr>
            <a:xfrm>
              <a:off x="6929546" y="4889641"/>
              <a:ext cx="1445560" cy="1440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16CA553-3370-4937-BBB1-64F797DCC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5000"/>
                      </a14:imgEffect>
                    </a14:imgLayer>
                  </a14:imgProps>
                </a:ext>
              </a:extLst>
            </a:blip>
            <a:srcRect l="12492" t="28704" r="5798"/>
            <a:stretch/>
          </p:blipFill>
          <p:spPr>
            <a:xfrm>
              <a:off x="4907675" y="4889641"/>
              <a:ext cx="1509260" cy="1919646"/>
            </a:xfrm>
            <a:prstGeom prst="rect">
              <a:avLst/>
            </a:prstGeom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D16AAB56-802D-42D5-AC2A-FD9C7AA5F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8272" y="4889641"/>
              <a:ext cx="1456793" cy="14400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2D018A-E0A9-E142-7ACD-D4B84A2F8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6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407EC-97CB-35F8-A25D-D0D70B363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14E26C4-B6F9-B0A0-20E2-56A33AA32F51}"/>
              </a:ext>
            </a:extLst>
          </p:cNvPr>
          <p:cNvSpPr txBox="1">
            <a:spLocks/>
          </p:cNvSpPr>
          <p:nvPr/>
        </p:nvSpPr>
        <p:spPr>
          <a:xfrm>
            <a:off x="468307" y="542971"/>
            <a:ext cx="11417448" cy="403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solidFill>
                  <a:srgbClr val="088A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Нормативы МП и «минимальное значения» базовой ставки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6B0737-DDB7-45BA-343A-4753B38E0ECF}"/>
              </a:ext>
            </a:extLst>
          </p:cNvPr>
          <p:cNvSpPr/>
          <p:nvPr/>
        </p:nvSpPr>
        <p:spPr>
          <a:xfrm>
            <a:off x="627071" y="2483069"/>
            <a:ext cx="5234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45E64"/>
                </a:solidFill>
                <a:cs typeface="Calibri" panose="020F0502020204030204" pitchFamily="34" charset="0"/>
              </a:rPr>
              <a:t>Изменение базовой ставки в 2022-2026 годах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2CFE5FA-EE08-ABF7-5102-DF3B74C08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98822"/>
              </p:ext>
            </p:extLst>
          </p:nvPr>
        </p:nvGraphicFramePr>
        <p:xfrm>
          <a:off x="627071" y="2993753"/>
          <a:ext cx="10937858" cy="13839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44350">
                  <a:extLst>
                    <a:ext uri="{9D8B030D-6E8A-4147-A177-3AD203B41FA5}">
                      <a16:colId xmlns:a16="http://schemas.microsoft.com/office/drawing/2014/main" val="725480126"/>
                    </a:ext>
                  </a:extLst>
                </a:gridCol>
                <a:gridCol w="1144350">
                  <a:extLst>
                    <a:ext uri="{9D8B030D-6E8A-4147-A177-3AD203B41FA5}">
                      <a16:colId xmlns:a16="http://schemas.microsoft.com/office/drawing/2014/main" val="1946325849"/>
                    </a:ext>
                  </a:extLst>
                </a:gridCol>
                <a:gridCol w="1144350">
                  <a:extLst>
                    <a:ext uri="{9D8B030D-6E8A-4147-A177-3AD203B41FA5}">
                      <a16:colId xmlns:a16="http://schemas.microsoft.com/office/drawing/2014/main" val="3780004266"/>
                    </a:ext>
                  </a:extLst>
                </a:gridCol>
                <a:gridCol w="1144350">
                  <a:extLst>
                    <a:ext uri="{9D8B030D-6E8A-4147-A177-3AD203B41FA5}">
                      <a16:colId xmlns:a16="http://schemas.microsoft.com/office/drawing/2014/main" val="385140354"/>
                    </a:ext>
                  </a:extLst>
                </a:gridCol>
                <a:gridCol w="1144350">
                  <a:extLst>
                    <a:ext uri="{9D8B030D-6E8A-4147-A177-3AD203B41FA5}">
                      <a16:colId xmlns:a16="http://schemas.microsoft.com/office/drawing/2014/main" val="173112441"/>
                    </a:ext>
                  </a:extLst>
                </a:gridCol>
                <a:gridCol w="1144350">
                  <a:extLst>
                    <a:ext uri="{9D8B030D-6E8A-4147-A177-3AD203B41FA5}">
                      <a16:colId xmlns:a16="http://schemas.microsoft.com/office/drawing/2014/main" val="1455471496"/>
                    </a:ext>
                  </a:extLst>
                </a:gridCol>
                <a:gridCol w="1144350">
                  <a:extLst>
                    <a:ext uri="{9D8B030D-6E8A-4147-A177-3AD203B41FA5}">
                      <a16:colId xmlns:a16="http://schemas.microsoft.com/office/drawing/2014/main" val="2189459316"/>
                    </a:ext>
                  </a:extLst>
                </a:gridCol>
                <a:gridCol w="1144350">
                  <a:extLst>
                    <a:ext uri="{9D8B030D-6E8A-4147-A177-3AD203B41FA5}">
                      <a16:colId xmlns:a16="http://schemas.microsoft.com/office/drawing/2014/main" val="2080888002"/>
                    </a:ext>
                  </a:extLst>
                </a:gridCol>
                <a:gridCol w="1144350">
                  <a:extLst>
                    <a:ext uri="{9D8B030D-6E8A-4147-A177-3AD203B41FA5}">
                      <a16:colId xmlns:a16="http://schemas.microsoft.com/office/drawing/2014/main" val="1251210769"/>
                    </a:ext>
                  </a:extLst>
                </a:gridCol>
                <a:gridCol w="638708">
                  <a:extLst>
                    <a:ext uri="{9D8B030D-6E8A-4147-A177-3AD203B41FA5}">
                      <a16:colId xmlns:a16="http://schemas.microsoft.com/office/drawing/2014/main" val="594926454"/>
                    </a:ext>
                  </a:extLst>
                </a:gridCol>
              </a:tblGrid>
              <a:tr h="244101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2708"/>
                  </a:ext>
                </a:extLst>
              </a:tr>
              <a:tr h="262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БС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БС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БС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БС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БС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695749"/>
                  </a:ext>
                </a:extLst>
              </a:tr>
              <a:tr h="275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 на 2022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 на 2023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 на 2024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 на 2025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на 2026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160343"/>
                  </a:ext>
                </a:extLst>
              </a:tr>
              <a:tr h="3013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</a:rPr>
                        <a:t>КС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24 255,40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25 968,48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7,1%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28 003,83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7,8%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32 120,12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14,7%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34 133,51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>
                          <a:effectLst/>
                        </a:rPr>
                        <a:t>6,3%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7901053"/>
                  </a:ext>
                </a:extLst>
              </a:tr>
              <a:tr h="3013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</a:rPr>
                        <a:t>ДС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>
                          <a:effectLst/>
                        </a:rPr>
                        <a:t>13 915,62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>
                          <a:effectLst/>
                        </a:rPr>
                        <a:t>15 029,10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>
                          <a:effectLst/>
                        </a:rPr>
                        <a:t>8,0%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>
                          <a:effectLst/>
                        </a:rPr>
                        <a:t>16 025,94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>
                          <a:effectLst/>
                        </a:rPr>
                        <a:t>6,6%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>
                          <a:effectLst/>
                        </a:rPr>
                        <a:t>17 622,00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10,0%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18 545,39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5,2%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091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9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9CF18-502D-1221-E1FA-638FD45B6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85D4B-C564-4CD1-8D3D-E228C85A8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938211"/>
            <a:ext cx="10070363" cy="504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2B8302C-5275-B25C-3B38-F6367767E43A}"/>
              </a:ext>
            </a:extLst>
          </p:cNvPr>
          <p:cNvSpPr txBox="1">
            <a:spLocks/>
          </p:cNvSpPr>
          <p:nvPr/>
        </p:nvSpPr>
        <p:spPr>
          <a:xfrm>
            <a:off x="1702530" y="270233"/>
            <a:ext cx="9144000" cy="546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solidFill>
                  <a:srgbClr val="088A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Рост расходов на ТПГГ в 2026 году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BB7DAB-F0F5-4A36-A56D-2905CEC3396C}"/>
              </a:ext>
            </a:extLst>
          </p:cNvPr>
          <p:cNvSpPr/>
          <p:nvPr/>
        </p:nvSpPr>
        <p:spPr>
          <a:xfrm>
            <a:off x="452284" y="6428398"/>
            <a:ext cx="10520516" cy="294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/>
              <a:t>* в 2025 году – 12,81%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784365-B8E0-42C0-9A79-B72DEE38D826}"/>
              </a:ext>
            </a:extLst>
          </p:cNvPr>
          <p:cNvSpPr/>
          <p:nvPr/>
        </p:nvSpPr>
        <p:spPr>
          <a:xfrm>
            <a:off x="9682678" y="4398035"/>
            <a:ext cx="2327704" cy="294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/>
              <a:t>*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0662648-ED37-B6C4-7818-0FD8E76E02AF}"/>
              </a:ext>
            </a:extLst>
          </p:cNvPr>
          <p:cNvSpPr/>
          <p:nvPr/>
        </p:nvSpPr>
        <p:spPr>
          <a:xfrm>
            <a:off x="7355840" y="1828800"/>
            <a:ext cx="61976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7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AA76F-DFD9-D015-FD5E-B698B95C5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EFFFAA-BAFF-4978-AF7A-3EAF1549A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947736"/>
            <a:ext cx="10089674" cy="504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F891CB-6D11-B2CA-0E8B-15961E581420}"/>
              </a:ext>
            </a:extLst>
          </p:cNvPr>
          <p:cNvSpPr txBox="1">
            <a:spLocks/>
          </p:cNvSpPr>
          <p:nvPr/>
        </p:nvSpPr>
        <p:spPr>
          <a:xfrm>
            <a:off x="1619250" y="213773"/>
            <a:ext cx="9144000" cy="546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solidFill>
                  <a:srgbClr val="088A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Рост расходов на АМП в 2026 году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7347365-82CC-3E1D-031D-976446B71F76}"/>
              </a:ext>
            </a:extLst>
          </p:cNvPr>
          <p:cNvSpPr/>
          <p:nvPr/>
        </p:nvSpPr>
        <p:spPr>
          <a:xfrm>
            <a:off x="7391400" y="1859280"/>
            <a:ext cx="61976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14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C4739-1324-5F44-5FB8-BE5B6059B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D9215A3-47F7-C552-48BD-E42318BF7E2C}"/>
              </a:ext>
            </a:extLst>
          </p:cNvPr>
          <p:cNvSpPr txBox="1">
            <a:spLocks/>
          </p:cNvSpPr>
          <p:nvPr/>
        </p:nvSpPr>
        <p:spPr>
          <a:xfrm>
            <a:off x="1619250" y="213773"/>
            <a:ext cx="9144000" cy="546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solidFill>
                  <a:srgbClr val="088A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Рост расходов на КС в 2026 году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5AE056-C7AC-4D18-A69B-BA2EDDEB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942975"/>
            <a:ext cx="10031724" cy="5040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7D3A891A-DF97-5B28-45EE-E1A9370761F8}"/>
              </a:ext>
            </a:extLst>
          </p:cNvPr>
          <p:cNvSpPr/>
          <p:nvPr/>
        </p:nvSpPr>
        <p:spPr>
          <a:xfrm>
            <a:off x="7355840" y="1828800"/>
            <a:ext cx="61976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7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188F1-6257-FBBD-5CFE-AE9DB8294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398D42-C8A3-5BAC-03BE-8AEFF3840814}"/>
              </a:ext>
            </a:extLst>
          </p:cNvPr>
          <p:cNvSpPr txBox="1">
            <a:spLocks/>
          </p:cNvSpPr>
          <p:nvPr/>
        </p:nvSpPr>
        <p:spPr>
          <a:xfrm>
            <a:off x="1619250" y="213773"/>
            <a:ext cx="9144000" cy="546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solidFill>
                  <a:srgbClr val="088A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Рост расходов на ДС в 2026 году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24840D-06F0-48B4-9354-844B19BBB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933450"/>
            <a:ext cx="10156947" cy="5040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F737550-8A25-980F-BD13-859E8600D765}"/>
              </a:ext>
            </a:extLst>
          </p:cNvPr>
          <p:cNvSpPr/>
          <p:nvPr/>
        </p:nvSpPr>
        <p:spPr>
          <a:xfrm>
            <a:off x="7335520" y="1823720"/>
            <a:ext cx="61976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09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1">
      <a:majorFont>
        <a:latin typeface="Erbaum book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BEA829D1-27B3-4479-A4D9-392F093A6645}" vid="{DB891924-3083-4C4D-8FF4-E1AFD9FA6DF1}"/>
    </a:ext>
  </a:extLst>
</a:theme>
</file>

<file path=ppt/theme/theme10.xml><?xml version="1.0" encoding="utf-8"?>
<a:theme xmlns:a="http://schemas.openxmlformats.org/drawingml/2006/main" name="3_Фон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8BA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8">
      <a:majorFont>
        <a:latin typeface="Erbaum Boo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Фон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8BA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8">
      <a:majorFont>
        <a:latin typeface="Erbaum Boo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Титул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1">
      <a:majorFont>
        <a:latin typeface="Erbaum book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BEA829D1-27B3-4479-A4D9-392F093A6645}" vid="{DB891924-3083-4C4D-8FF4-E1AFD9FA6DF1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азделитель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Erbaum boo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онта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3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Иконк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Erbaum book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Фото (Слева/Справа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4">
      <a:majorFont>
        <a:latin typeface="Erbaum book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Фото в кругах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6">
      <a:majorFont>
        <a:latin typeface="Erbaum book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Фон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8BA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8">
      <a:majorFont>
        <a:latin typeface="Erbaum Boo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Фон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8BA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8">
      <a:majorFont>
        <a:latin typeface="Erbaum Boo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Фон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8BA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8">
      <a:majorFont>
        <a:latin typeface="Erbaum Boo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7937</TotalTime>
  <Words>5676</Words>
  <Application>Microsoft Office PowerPoint</Application>
  <PresentationFormat>Широкоэкранный</PresentationFormat>
  <Paragraphs>864</Paragraphs>
  <Slides>41</Slides>
  <Notes>10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41</vt:i4>
      </vt:variant>
    </vt:vector>
  </HeadingPairs>
  <TitlesOfParts>
    <vt:vector size="64" baseType="lpstr">
      <vt:lpstr>Arial</vt:lpstr>
      <vt:lpstr>Erbaum Book</vt:lpstr>
      <vt:lpstr>Times New Roman</vt:lpstr>
      <vt:lpstr>Calibri</vt:lpstr>
      <vt:lpstr>Symbol</vt:lpstr>
      <vt:lpstr>Roboto</vt:lpstr>
      <vt:lpstr>Wingdings</vt:lpstr>
      <vt:lpstr>Roboto light</vt:lpstr>
      <vt:lpstr>Helvetica Neue Light</vt:lpstr>
      <vt:lpstr>Erbaum Book</vt:lpstr>
      <vt:lpstr>Roboto light</vt:lpstr>
      <vt:lpstr>Титулный слайд</vt:lpstr>
      <vt:lpstr>Разделитель</vt:lpstr>
      <vt:lpstr>Контакт</vt:lpstr>
      <vt:lpstr>Иконки</vt:lpstr>
      <vt:lpstr>Фото (Слева/Справа)</vt:lpstr>
      <vt:lpstr>Фото в кругах</vt:lpstr>
      <vt:lpstr>Фон</vt:lpstr>
      <vt:lpstr>1_Фон</vt:lpstr>
      <vt:lpstr>2_Фон</vt:lpstr>
      <vt:lpstr>3_Фон</vt:lpstr>
      <vt:lpstr>4_Фон</vt:lpstr>
      <vt:lpstr>1_Титулный слайд</vt:lpstr>
      <vt:lpstr>Новеллы программы государственных гарантий бесплатного оказания гражданам медицинской помощи и оплаты медицинской помощи в 2026 году</vt:lpstr>
      <vt:lpstr>РАЗВИТИЕ ПГГ В 2019-2026</vt:lpstr>
      <vt:lpstr>ТРАНСФОРМАЦИЯ НОРМАТИВОВ ПГГ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формирования ПГГ на 2026 год</vt:lpstr>
      <vt:lpstr>Изменения ПГГ в 2026 году, не касающиеся нормативов </vt:lpstr>
      <vt:lpstr>Изменения ПГГ в 2026 году, не касающиеся нормативов </vt:lpstr>
      <vt:lpstr>Изменения ПГГ в 2026 году, не касающиеся нормативов </vt:lpstr>
      <vt:lpstr>Презентация PowerPoint</vt:lpstr>
      <vt:lpstr>Новые и актуализированные КСГ в связи с исключением ряда методов из ВМП 1</vt:lpstr>
      <vt:lpstr>Новые методы ВМП 1</vt:lpstr>
      <vt:lpstr>Новые методы ВМП 1</vt:lpstr>
      <vt:lpstr>Новые методы ВМП 1</vt:lpstr>
      <vt:lpstr>Пересчитаны нормативы по группам методов ВМП1, перенесенных из ВМП 2 в 2025году</vt:lpstr>
      <vt:lpstr>Новые методы ВМП2</vt:lpstr>
      <vt:lpstr>Развитие модели КСГ в России</vt:lpstr>
      <vt:lpstr>Принципы формирования КСГ</vt:lpstr>
      <vt:lpstr>Презентация PowerPoint</vt:lpstr>
      <vt:lpstr>Формирование перечня схем противоопухолевой лекарственной терапии на 2026 год на основе клинических рекомендаций</vt:lpstr>
      <vt:lpstr>Актуализация модели оплаты по профилю «онкология» в 2026 году</vt:lpstr>
      <vt:lpstr>Презентация PowerPoint</vt:lpstr>
      <vt:lpstr>Параметры расчета тарифов</vt:lpstr>
      <vt:lpstr>Краткий экскурс </vt:lpstr>
      <vt:lpstr>Определение стоимости оказания МП за счет государственного финансирования</vt:lpstr>
      <vt:lpstr>Нормативное регулирование подходов к расчету стоимости МП в гос. сегменте</vt:lpstr>
      <vt:lpstr>Характеристики существующих подходов к расчету стоимости МП</vt:lpstr>
      <vt:lpstr>Презентация PowerPoint</vt:lpstr>
      <vt:lpstr>Типовая технологическая карта как инструмент расчета стоимости МУ</vt:lpstr>
      <vt:lpstr>Типовая технологическая карта как инструмент расчета стоимости случая оказания МП</vt:lpstr>
      <vt:lpstr>Презентация PowerPoint</vt:lpstr>
      <vt:lpstr>Применение методики расчета стоимости МП в целях формирования ПГГ</vt:lpstr>
      <vt:lpstr>Этапы расчета  стоимости  законченного случая лечения пациента (КСГ,ВМП)</vt:lpstr>
      <vt:lpstr>Расчет стоимости случая оказания МП: CAR-T терапия</vt:lpstr>
      <vt:lpstr>Проекты ЦЭККМП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artas</dc:creator>
  <cp:lastModifiedBy>Денис Федяев</cp:lastModifiedBy>
  <cp:revision>664</cp:revision>
  <dcterms:created xsi:type="dcterms:W3CDTF">2021-09-15T18:17:12Z</dcterms:created>
  <dcterms:modified xsi:type="dcterms:W3CDTF">2026-03-23T22:32:12Z</dcterms:modified>
</cp:coreProperties>
</file>